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70" r:id="rId2"/>
    <p:sldId id="256" r:id="rId3"/>
    <p:sldId id="258" r:id="rId4"/>
    <p:sldId id="259" r:id="rId5"/>
    <p:sldId id="260" r:id="rId6"/>
    <p:sldId id="261" r:id="rId7"/>
    <p:sldId id="262" r:id="rId8"/>
    <p:sldId id="263" r:id="rId9"/>
    <p:sldId id="264" r:id="rId10"/>
    <p:sldId id="267" r:id="rId11"/>
    <p:sldId id="265" r:id="rId12"/>
    <p:sldId id="266" r:id="rId13"/>
    <p:sldId id="268" r:id="rId14"/>
    <p:sldId id="269"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000" autoAdjust="0"/>
  </p:normalViewPr>
  <p:slideViewPr>
    <p:cSldViewPr>
      <p:cViewPr varScale="1">
        <p:scale>
          <a:sx n="74" d="100"/>
          <a:sy n="74" d="100"/>
        </p:scale>
        <p:origin x="-206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A6A601-9B1B-438A-96A6-56431C4BA801}" type="datetimeFigureOut">
              <a:rPr lang="en-CA" smtClean="0"/>
              <a:pPr/>
              <a:t>11/05/28</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EFCE83-0D6D-418E-84F5-E30F60A7C7AC}" type="slidenum">
              <a:rPr lang="en-CA" smtClean="0"/>
              <a:pPr/>
              <a:t>‹#›</a:t>
            </a:fld>
            <a:endParaRPr lang="en-CA"/>
          </a:p>
        </p:txBody>
      </p:sp>
    </p:spTree>
    <p:extLst>
      <p:ext uri="{BB962C8B-B14F-4D97-AF65-F5344CB8AC3E}">
        <p14:creationId xmlns:p14="http://schemas.microsoft.com/office/powerpoint/2010/main" val="2093363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95EFCE83-0D6D-418E-84F5-E30F60A7C7AC}"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ja-JP" altLang="en-US" baseline="0" dirty="0" smtClean="0"/>
              <a:t>プロジェクト名</a:t>
            </a:r>
            <a:r>
              <a:rPr lang="en-CA" baseline="0" dirty="0" smtClean="0"/>
              <a:t>– </a:t>
            </a:r>
            <a:r>
              <a:rPr lang="ja-JP" altLang="en-US" baseline="0" dirty="0" smtClean="0"/>
              <a:t>あなたのプロジェクトの格好良い名前</a:t>
            </a:r>
            <a:endParaRPr lang="en-CA" baseline="0" dirty="0" smtClean="0"/>
          </a:p>
          <a:p>
            <a:r>
              <a:rPr lang="ja-JP" altLang="en-US" baseline="0" dirty="0" smtClean="0"/>
              <a:t>スポンサー</a:t>
            </a:r>
            <a:r>
              <a:rPr lang="en-CA" baseline="0" dirty="0" smtClean="0"/>
              <a:t>– </a:t>
            </a:r>
            <a:r>
              <a:rPr lang="ja-JP" altLang="en-US" baseline="0" dirty="0" smtClean="0"/>
              <a:t>プロジェクトのスポンサーをリストアップする</a:t>
            </a:r>
            <a:r>
              <a:rPr lang="en-CA" baseline="0" dirty="0" smtClean="0"/>
              <a:t> (</a:t>
            </a:r>
            <a:r>
              <a:rPr lang="ja-JP" altLang="en-US" baseline="0" dirty="0" smtClean="0"/>
              <a:t>お金を出す人</a:t>
            </a:r>
            <a:r>
              <a:rPr lang="en-CA" baseline="0" dirty="0" smtClean="0"/>
              <a:t>)</a:t>
            </a:r>
          </a:p>
          <a:p>
            <a:endParaRPr lang="en-CA" baseline="0" dirty="0" smtClean="0"/>
          </a:p>
          <a:p>
            <a:r>
              <a:rPr lang="ja-JP" altLang="en-US" baseline="0" dirty="0" smtClean="0"/>
              <a:t>スポンサー名を太字にして出して皆んなが見えるようにしておくことは、スポンサーの関与と注意を引き出すための素晴らしい方法だ</a:t>
            </a:r>
            <a:r>
              <a:rPr lang="en-CA" baseline="0" dirty="0" smtClean="0"/>
              <a:t> (</a:t>
            </a:r>
            <a:r>
              <a:rPr lang="ja-JP" altLang="en-US" baseline="0" dirty="0" smtClean="0"/>
              <a:t>全てのうまくいくプロジェクトで必要だ</a:t>
            </a:r>
            <a:r>
              <a:rPr lang="en-CA" baseline="0" dirty="0" smtClean="0"/>
              <a:t>).</a:t>
            </a:r>
          </a:p>
        </p:txBody>
      </p:sp>
      <p:sp>
        <p:nvSpPr>
          <p:cNvPr id="4" name="Slide Number Placeholder 3"/>
          <p:cNvSpPr>
            <a:spLocks noGrp="1"/>
          </p:cNvSpPr>
          <p:nvPr>
            <p:ph type="sldNum" sz="quarter" idx="10"/>
          </p:nvPr>
        </p:nvSpPr>
        <p:spPr/>
        <p:txBody>
          <a:bodyPr/>
          <a:lstStyle/>
          <a:p>
            <a:fld id="{95EFCE83-0D6D-418E-84F5-E30F60A7C7AC}"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ja-JP" altLang="en-US" dirty="0" smtClean="0"/>
              <a:t>何故あなたの会社がこのプロジェクトにお金を使うのか、その理由を全部冒頭に書く</a:t>
            </a:r>
            <a:r>
              <a:rPr lang="en-CA" dirty="0" smtClean="0"/>
              <a:t>.</a:t>
            </a:r>
          </a:p>
          <a:p>
            <a:r>
              <a:rPr lang="ja-JP" altLang="en-US" dirty="0" smtClean="0"/>
              <a:t>それから最も大事な奴をピックアップして、下のエリアに入れる。</a:t>
            </a:r>
            <a:endParaRPr lang="en-CA" dirty="0" smtClean="0"/>
          </a:p>
          <a:p>
            <a:endParaRPr lang="en-CA" dirty="0"/>
          </a:p>
        </p:txBody>
      </p:sp>
      <p:sp>
        <p:nvSpPr>
          <p:cNvPr id="4" name="Slide Number Placeholder 3"/>
          <p:cNvSpPr>
            <a:spLocks noGrp="1"/>
          </p:cNvSpPr>
          <p:nvPr>
            <p:ph type="sldNum" sz="quarter" idx="10"/>
          </p:nvPr>
        </p:nvSpPr>
        <p:spPr/>
        <p:txBody>
          <a:bodyPr/>
          <a:lstStyle/>
          <a:p>
            <a:fld id="{95EFCE83-0D6D-418E-84F5-E30F60A7C7AC}"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EFCE83-0D6D-418E-84F5-E30F60A7C7AC}" type="slidenum">
              <a:rPr lang="en-CA" smtClean="0"/>
              <a:pPr/>
              <a:t>4</a:t>
            </a:fld>
            <a:endParaRPr lang="en-CA"/>
          </a:p>
        </p:txBody>
      </p:sp>
    </p:spTree>
    <p:extLst>
      <p:ext uri="{BB962C8B-B14F-4D97-AF65-F5344CB8AC3E}">
        <p14:creationId xmlns:p14="http://schemas.microsoft.com/office/powerpoint/2010/main" val="1160006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ja-JP" altLang="en-US" dirty="0" smtClean="0"/>
              <a:t>もし店に行ってあなたのソフトウェアがパッケージに入って売られていたとしたら</a:t>
            </a:r>
            <a:r>
              <a:rPr lang="en-CA" baseline="0" dirty="0" smtClean="0"/>
              <a:t>, </a:t>
            </a:r>
            <a:r>
              <a:rPr lang="ja-JP" altLang="en-US" baseline="0" dirty="0" smtClean="0"/>
              <a:t>箱はどんな感じで何を買い手に伝えるべきか？</a:t>
            </a:r>
            <a:endParaRPr lang="en-US" altLang="ja-JP" baseline="0" dirty="0" smtClean="0"/>
          </a:p>
          <a:p>
            <a:r>
              <a:rPr lang="ja-JP" altLang="en-US" baseline="0" dirty="0" smtClean="0"/>
              <a:t>ここでのポイントは、プロジェクトを顧客の視点で見るようにチームを仕向けることだ。</a:t>
            </a:r>
            <a:endParaRPr lang="en-CA" dirty="0"/>
          </a:p>
        </p:txBody>
      </p:sp>
      <p:sp>
        <p:nvSpPr>
          <p:cNvPr id="4" name="Slide Number Placeholder 3"/>
          <p:cNvSpPr>
            <a:spLocks noGrp="1"/>
          </p:cNvSpPr>
          <p:nvPr>
            <p:ph type="sldNum" sz="quarter" idx="10"/>
          </p:nvPr>
        </p:nvSpPr>
        <p:spPr/>
        <p:txBody>
          <a:bodyPr/>
          <a:lstStyle/>
          <a:p>
            <a:fld id="{95EFCE83-0D6D-418E-84F5-E30F60A7C7AC}" type="slidenum">
              <a:rPr lang="en-CA" smtClean="0"/>
              <a:pPr/>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ja-JP" altLang="en-US" dirty="0" smtClean="0"/>
              <a:t>このプロジェクトのスコープでデリバリする（もしくはしない）大きなチケット項目を全て列挙する。</a:t>
            </a:r>
            <a:endParaRPr lang="en-US" altLang="ja-JP" dirty="0" smtClean="0"/>
          </a:p>
          <a:p>
            <a:r>
              <a:rPr lang="ja-JP" altLang="en-US" dirty="0" smtClean="0"/>
              <a:t>プロジェクト開始前に、未解決の項目は「やらない」か「やる」のどちらかに入れること。</a:t>
            </a:r>
            <a:endParaRPr lang="en-CA" dirty="0" smtClean="0"/>
          </a:p>
        </p:txBody>
      </p:sp>
      <p:sp>
        <p:nvSpPr>
          <p:cNvPr id="4" name="Slide Number Placeholder 3"/>
          <p:cNvSpPr>
            <a:spLocks noGrp="1"/>
          </p:cNvSpPr>
          <p:nvPr>
            <p:ph type="sldNum" sz="quarter" idx="10"/>
          </p:nvPr>
        </p:nvSpPr>
        <p:spPr/>
        <p:txBody>
          <a:bodyPr/>
          <a:lstStyle/>
          <a:p>
            <a:fld id="{95EFCE83-0D6D-418E-84F5-E30F60A7C7AC}" type="slidenum">
              <a:rPr lang="en-CA" smtClean="0"/>
              <a:pPr/>
              <a:t>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ja-JP" altLang="en-US" dirty="0" smtClean="0"/>
              <a:t>あなたのプロジェクト期間中にどこかのタイミングでかかわることになる人すべてを列挙する。</a:t>
            </a:r>
            <a:endParaRPr lang="en-CA" dirty="0" smtClean="0"/>
          </a:p>
          <a:p>
            <a:r>
              <a:rPr lang="ja-JP" altLang="en-US" baseline="0" dirty="0" smtClean="0"/>
              <a:t>ゴールはこれらの人たちとリレーションシップを築いて、我々がトラックを進んでいくこと</a:t>
            </a:r>
            <a:r>
              <a:rPr lang="en-US" altLang="ja-JP" baseline="0" dirty="0" smtClean="0"/>
              <a:t>(</a:t>
            </a:r>
            <a:r>
              <a:rPr lang="ja-JP" altLang="en-US" baseline="0" dirty="0" smtClean="0"/>
              <a:t>プロジェクトを進めていずれ何らかの関わり合いがあること</a:t>
            </a:r>
            <a:r>
              <a:rPr lang="en-US" altLang="ja-JP" baseline="0" dirty="0" smtClean="0"/>
              <a:t>)</a:t>
            </a:r>
            <a:r>
              <a:rPr lang="ja-JP" altLang="en-US" baseline="0" dirty="0" smtClean="0"/>
              <a:t>を知らせることだ（実際に着いてしまう前に）</a:t>
            </a:r>
            <a:endParaRPr lang="en-CA" baseline="0" dirty="0" smtClean="0"/>
          </a:p>
          <a:p>
            <a:endParaRPr lang="en-CA" baseline="0" dirty="0" smtClean="0"/>
          </a:p>
        </p:txBody>
      </p:sp>
      <p:sp>
        <p:nvSpPr>
          <p:cNvPr id="4" name="Slide Number Placeholder 3"/>
          <p:cNvSpPr>
            <a:spLocks noGrp="1"/>
          </p:cNvSpPr>
          <p:nvPr>
            <p:ph type="sldNum" sz="quarter" idx="10"/>
          </p:nvPr>
        </p:nvSpPr>
        <p:spPr/>
        <p:txBody>
          <a:bodyPr/>
          <a:lstStyle/>
          <a:p>
            <a:fld id="{95EFCE83-0D6D-418E-84F5-E30F60A7C7AC}" type="slidenum">
              <a:rPr lang="en-CA" smtClean="0"/>
              <a:pPr/>
              <a:t>7</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ja-JP" altLang="en-US" dirty="0" smtClean="0"/>
              <a:t>これはどうやって作ろうとしているかを知らしめるためのものだ。</a:t>
            </a:r>
            <a:endParaRPr lang="en-US" altLang="ja-JP" dirty="0" smtClean="0"/>
          </a:p>
          <a:p>
            <a:r>
              <a:rPr lang="ja-JP" altLang="en-US" dirty="0" smtClean="0"/>
              <a:t>もしツールやライブラリを利用する想定があればそれらをリストアップしておく。</a:t>
            </a:r>
            <a:endParaRPr lang="en-CA" dirty="0" smtClean="0"/>
          </a:p>
          <a:p>
            <a:r>
              <a:rPr lang="ja-JP" altLang="en-US" baseline="0" dirty="0" smtClean="0"/>
              <a:t>もしアーキテクチャにリスキーなところがあれば、それらもハイライトしておく。</a:t>
            </a:r>
            <a:endParaRPr lang="en-CA" baseline="0" dirty="0" smtClean="0"/>
          </a:p>
          <a:p>
            <a:endParaRPr lang="en-CA" dirty="0"/>
          </a:p>
        </p:txBody>
      </p:sp>
      <p:sp>
        <p:nvSpPr>
          <p:cNvPr id="4" name="Slide Number Placeholder 3"/>
          <p:cNvSpPr>
            <a:spLocks noGrp="1"/>
          </p:cNvSpPr>
          <p:nvPr>
            <p:ph type="sldNum" sz="quarter" idx="10"/>
          </p:nvPr>
        </p:nvSpPr>
        <p:spPr/>
        <p:txBody>
          <a:bodyPr/>
          <a:lstStyle/>
          <a:p>
            <a:fld id="{95EFCE83-0D6D-418E-84F5-E30F60A7C7AC}" type="slidenum">
              <a:rPr lang="en-CA" smtClean="0"/>
              <a:pPr/>
              <a:t>8</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ja-JP" altLang="en-US" dirty="0" smtClean="0"/>
              <a:t>これはデッキを作っている最中や、スポンサーとチームとの間のどうやってそれを扱うのかについてのフランクな会話の中で聞いたクレイジーなことを晒す機会だ。</a:t>
            </a:r>
            <a:endParaRPr lang="en-US" altLang="ja-JP" dirty="0" smtClean="0"/>
          </a:p>
          <a:p>
            <a:r>
              <a:rPr lang="ja-JP" altLang="en-US" dirty="0" smtClean="0"/>
              <a:t>これはデッキのスライドの中のもっともパワフルなものの１つだ。成功するために必要なことなんでも、もしそれがなかった場合の結果について尋ねるチャンスだ</a:t>
            </a:r>
            <a:endParaRPr lang="en-US" altLang="ja-JP" dirty="0" smtClean="0"/>
          </a:p>
          <a:p>
            <a:r>
              <a:rPr lang="ja-JP" altLang="en-US" dirty="0" smtClean="0"/>
              <a:t>是非使おう。</a:t>
            </a:r>
            <a:endParaRPr lang="en-CA" dirty="0" smtClean="0"/>
          </a:p>
          <a:p>
            <a:endParaRPr lang="en-CA" dirty="0" smtClean="0"/>
          </a:p>
        </p:txBody>
      </p:sp>
      <p:sp>
        <p:nvSpPr>
          <p:cNvPr id="4" name="Slide Number Placeholder 3"/>
          <p:cNvSpPr>
            <a:spLocks noGrp="1"/>
          </p:cNvSpPr>
          <p:nvPr>
            <p:ph type="sldNum" sz="quarter" idx="10"/>
          </p:nvPr>
        </p:nvSpPr>
        <p:spPr/>
        <p:txBody>
          <a:bodyPr/>
          <a:lstStyle/>
          <a:p>
            <a:fld id="{95EFCE83-0D6D-418E-84F5-E30F60A7C7AC}" type="slidenum">
              <a:rPr lang="en-CA" smtClean="0"/>
              <a:pPr/>
              <a:t>9</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ja-JP" altLang="en-US" dirty="0" smtClean="0"/>
              <a:t>必要となるであろう期待される能力やどんな種類のスキルが必要なのかについて書きこもう。</a:t>
            </a:r>
            <a:endParaRPr lang="en-CA" dirty="0" smtClean="0"/>
          </a:p>
          <a:p>
            <a:r>
              <a:rPr lang="ja-JP" altLang="en-US" baseline="0" dirty="0" smtClean="0"/>
              <a:t>もし特定の人物が重要なのであれば、その名前を書こう（例えば、</a:t>
            </a:r>
            <a:r>
              <a:rPr lang="en-US" altLang="ja-JP" baseline="0" dirty="0" smtClean="0"/>
              <a:t>X</a:t>
            </a:r>
            <a:r>
              <a:rPr lang="ja-JP" altLang="en-US" baseline="0" dirty="0" smtClean="0"/>
              <a:t>ができるのはビリーだけだ、とか）</a:t>
            </a:r>
            <a:endParaRPr lang="en-CA" baseline="0" dirty="0" smtClean="0"/>
          </a:p>
        </p:txBody>
      </p:sp>
      <p:sp>
        <p:nvSpPr>
          <p:cNvPr id="4" name="Slide Number Placeholder 3"/>
          <p:cNvSpPr>
            <a:spLocks noGrp="1"/>
          </p:cNvSpPr>
          <p:nvPr>
            <p:ph type="sldNum" sz="quarter" idx="10"/>
          </p:nvPr>
        </p:nvSpPr>
        <p:spPr/>
        <p:txBody>
          <a:bodyPr/>
          <a:lstStyle/>
          <a:p>
            <a:fld id="{95EFCE83-0D6D-418E-84F5-E30F60A7C7AC}" type="slidenum">
              <a:rPr lang="en-CA" smtClean="0"/>
              <a:pPr/>
              <a:t>10</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ja-JP" altLang="en-US" dirty="0" smtClean="0"/>
              <a:t>スポンサーに対してどれくらいの大きさなのかを示そう（１ヶ月なのか３ヶ月なのか６ヶ月以上なのか）</a:t>
            </a:r>
            <a:endParaRPr lang="en-CA" dirty="0" smtClean="0"/>
          </a:p>
          <a:p>
            <a:r>
              <a:rPr lang="ja-JP" altLang="en-US" baseline="0" dirty="0" smtClean="0"/>
              <a:t>このスライドを仕上げる前に、あなたとチームはプロジェクトのハイレベルのストーリーのリストを作成して見積もりをしておくべきだ。</a:t>
            </a:r>
            <a:endParaRPr lang="en-CA" baseline="0" dirty="0" smtClean="0"/>
          </a:p>
          <a:p>
            <a:r>
              <a:rPr lang="ja-JP" altLang="en-US" baseline="0" dirty="0" smtClean="0"/>
              <a:t>これは約束ではなくい（不明なことが多すぎるもん！）。これは単に本当にラフな想定である。それ以上のものとして扱ってはいけない。</a:t>
            </a:r>
            <a:endParaRPr lang="en-CA" baseline="0" dirty="0" smtClean="0"/>
          </a:p>
        </p:txBody>
      </p:sp>
      <p:sp>
        <p:nvSpPr>
          <p:cNvPr id="4" name="Slide Number Placeholder 3"/>
          <p:cNvSpPr>
            <a:spLocks noGrp="1"/>
          </p:cNvSpPr>
          <p:nvPr>
            <p:ph type="sldNum" sz="quarter" idx="10"/>
          </p:nvPr>
        </p:nvSpPr>
        <p:spPr/>
        <p:txBody>
          <a:bodyPr/>
          <a:lstStyle/>
          <a:p>
            <a:fld id="{95EFCE83-0D6D-418E-84F5-E30F60A7C7AC}" type="slidenum">
              <a:rPr lang="en-CA" smtClean="0"/>
              <a:pPr/>
              <a:t>11</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ja-JP" altLang="en-US" sz="200" baseline="0" dirty="0" smtClean="0"/>
              <a:t>いざとなったとき何かを与えなきゃならない。ここではそれがなんなのかをはっきりさせたい。</a:t>
            </a:r>
            <a:endParaRPr lang="en-CA" sz="200" baseline="0" dirty="0" smtClean="0"/>
          </a:p>
          <a:p>
            <a:r>
              <a:rPr lang="ja-JP" altLang="en-US" sz="200" baseline="0" dirty="0" smtClean="0"/>
              <a:t>アジャイルプロジェクトではスコープは可変だ。しかしここでは他のファクターも存在しうる。どのフォースを可変にして、どれは石のように固定するのか</a:t>
            </a:r>
            <a:r>
              <a:rPr lang="en-US" altLang="ja-JP" sz="200" baseline="0" dirty="0" smtClean="0"/>
              <a:t>(</a:t>
            </a:r>
            <a:r>
              <a:rPr lang="ja-JP" altLang="en-US" sz="200" baseline="0" dirty="0" smtClean="0"/>
              <a:t>通常は予算だ</a:t>
            </a:r>
            <a:r>
              <a:rPr lang="en-US" altLang="ja-JP" sz="200" baseline="0" dirty="0" smtClean="0"/>
              <a:t>)</a:t>
            </a:r>
            <a:r>
              <a:rPr lang="ja-JP" altLang="en-US" sz="200" baseline="0" dirty="0" smtClean="0"/>
              <a:t>顧客に聞けるようにしとかなきゃならない。</a:t>
            </a:r>
            <a:endParaRPr lang="en-CA" sz="200" baseline="0" dirty="0" smtClean="0"/>
          </a:p>
          <a:p>
            <a:endParaRPr lang="en-CA" sz="200" dirty="0" smtClean="0"/>
          </a:p>
          <a:p>
            <a:r>
              <a:rPr lang="ja-JP" altLang="en-US" sz="1000" dirty="0" smtClean="0"/>
              <a:t>スライドのルール</a:t>
            </a:r>
            <a:r>
              <a:rPr lang="en-CA" sz="1000" dirty="0" smtClean="0"/>
              <a:t>:</a:t>
            </a:r>
          </a:p>
          <a:p>
            <a:r>
              <a:rPr lang="en-CA" sz="1000" dirty="0" smtClean="0"/>
              <a:t>1. </a:t>
            </a:r>
            <a:r>
              <a:rPr lang="ja-JP" altLang="en-US" sz="1000" dirty="0" smtClean="0"/>
              <a:t>同一レベルにはスライダーは１個しか入らない。（訳注：縦位置が同じスライダーは存在しえないということ）</a:t>
            </a:r>
            <a:endParaRPr lang="en-CA" sz="200" baseline="0" dirty="0" smtClean="0"/>
          </a:p>
          <a:p>
            <a:r>
              <a:rPr lang="en-CA" sz="200" baseline="0" dirty="0" smtClean="0"/>
              <a:t>2. </a:t>
            </a:r>
            <a:r>
              <a:rPr lang="ja-JP" altLang="en-US" sz="200" baseline="0" dirty="0" smtClean="0"/>
              <a:t>他に重要なファクターがあったら下の段に入れる。</a:t>
            </a:r>
            <a:endParaRPr lang="en-CA" sz="200" baseline="0" dirty="0" smtClean="0"/>
          </a:p>
        </p:txBody>
      </p:sp>
      <p:sp>
        <p:nvSpPr>
          <p:cNvPr id="4" name="Slide Number Placeholder 3"/>
          <p:cNvSpPr>
            <a:spLocks noGrp="1"/>
          </p:cNvSpPr>
          <p:nvPr>
            <p:ph type="sldNum" sz="quarter" idx="10"/>
          </p:nvPr>
        </p:nvSpPr>
        <p:spPr/>
        <p:txBody>
          <a:bodyPr/>
          <a:lstStyle/>
          <a:p>
            <a:fld id="{95EFCE83-0D6D-418E-84F5-E30F60A7C7AC}" type="slidenum">
              <a:rPr lang="en-CA" smtClean="0"/>
              <a:pPr/>
              <a:t>12</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ja-JP" altLang="en-US" baseline="0" dirty="0" smtClean="0"/>
              <a:t>ステークホルダーは通常以下の２つのことに関心がある。</a:t>
            </a:r>
            <a:endParaRPr lang="en-US" altLang="ja-JP" baseline="0" dirty="0" smtClean="0"/>
          </a:p>
          <a:p>
            <a:r>
              <a:rPr lang="ja-JP" altLang="en-US" baseline="0" dirty="0" smtClean="0"/>
              <a:t>・どれくらいコストがかかるだろうか？</a:t>
            </a:r>
            <a:endParaRPr lang="en-CA" baseline="0" dirty="0" smtClean="0"/>
          </a:p>
          <a:p>
            <a:r>
              <a:rPr lang="ja-JP" altLang="en-US" baseline="0" dirty="0" smtClean="0"/>
              <a:t>・いつ終わるだろうか</a:t>
            </a:r>
            <a:endParaRPr lang="en-CA" baseline="0" dirty="0" smtClean="0"/>
          </a:p>
          <a:p>
            <a:pPr marL="0" indent="0">
              <a:buNone/>
            </a:pPr>
            <a:r>
              <a:rPr lang="ja-JP" altLang="en-US" baseline="0" dirty="0" smtClean="0"/>
              <a:t>ここでは、これら２つの質問にできるかぎり答える。そして、これを見せることでステークホルダーはプロジェクトはまだ続ける価値があるかどうかを決めることができる。</a:t>
            </a:r>
            <a:endParaRPr lang="en-CA" baseline="0" dirty="0" smtClean="0"/>
          </a:p>
        </p:txBody>
      </p:sp>
      <p:sp>
        <p:nvSpPr>
          <p:cNvPr id="4" name="Slide Number Placeholder 3"/>
          <p:cNvSpPr>
            <a:spLocks noGrp="1"/>
          </p:cNvSpPr>
          <p:nvPr>
            <p:ph type="sldNum" sz="quarter" idx="10"/>
          </p:nvPr>
        </p:nvSpPr>
        <p:spPr/>
        <p:txBody>
          <a:bodyPr/>
          <a:lstStyle/>
          <a:p>
            <a:fld id="{95EFCE83-0D6D-418E-84F5-E30F60A7C7AC}" type="slidenum">
              <a:rPr lang="en-CA" smtClean="0"/>
              <a:pPr/>
              <a:t>13</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ja-JP" altLang="en-US" dirty="0" smtClean="0"/>
              <a:t>これで全部だ。あなたのデッキを作ろう。</a:t>
            </a:r>
            <a:endParaRPr lang="en-US" altLang="ja-JP" dirty="0" smtClean="0"/>
          </a:p>
          <a:p>
            <a:r>
              <a:rPr lang="ja-JP" altLang="en-US" dirty="0" smtClean="0"/>
              <a:t>このデッキをみんなが見れるところに貼ろう。そして何かが変わったら更新しよう。</a:t>
            </a:r>
            <a:endParaRPr lang="en-US" altLang="ja-JP" dirty="0" smtClean="0"/>
          </a:p>
          <a:p>
            <a:r>
              <a:rPr lang="ja-JP" altLang="en-US" dirty="0" smtClean="0"/>
              <a:t>成功を祈る！</a:t>
            </a:r>
            <a:endParaRPr lang="en-CA" dirty="0" smtClean="0"/>
          </a:p>
        </p:txBody>
      </p:sp>
      <p:sp>
        <p:nvSpPr>
          <p:cNvPr id="4" name="Slide Number Placeholder 3"/>
          <p:cNvSpPr>
            <a:spLocks noGrp="1"/>
          </p:cNvSpPr>
          <p:nvPr>
            <p:ph type="sldNum" sz="quarter" idx="10"/>
          </p:nvPr>
        </p:nvSpPr>
        <p:spPr/>
        <p:txBody>
          <a:bodyPr/>
          <a:lstStyle/>
          <a:p>
            <a:fld id="{95EFCE83-0D6D-418E-84F5-E30F60A7C7AC}" type="slidenum">
              <a:rPr lang="en-CA" smtClean="0"/>
              <a:pPr/>
              <a:t>14</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11/05/28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7" name="Picture 6"/>
          <p:cNvPicPr>
            <a:picLocks noChangeAspect="1" noChangeArrowheads="1"/>
          </p:cNvPicPr>
          <p:nvPr userDrawn="1"/>
        </p:nvPicPr>
        <p:blipFill>
          <a:blip r:embed="rId2" cstate="print"/>
          <a:srcRect/>
          <a:stretch>
            <a:fillRect/>
          </a:stretch>
        </p:blipFill>
        <p:spPr bwMode="auto">
          <a:xfrm>
            <a:off x="7848600" y="6311900"/>
            <a:ext cx="1117600" cy="393700"/>
          </a:xfrm>
          <a:prstGeom prst="rect">
            <a:avLst/>
          </a:prstGeom>
          <a:noFill/>
          <a:ln w="12700" cap="flat">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11/05/28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11/05/28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11/05/28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11/05/28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11/05/28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11/05/28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11/05/28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11/05/28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11/05/28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11/05/28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11/05/28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pic>
        <p:nvPicPr>
          <p:cNvPr id="9" name="Picture 8"/>
          <p:cNvPicPr>
            <a:picLocks noChangeAspect="1" noChangeArrowheads="1"/>
          </p:cNvPicPr>
          <p:nvPr userDrawn="1"/>
        </p:nvPicPr>
        <p:blipFill>
          <a:blip r:embed="rId13" cstate="print"/>
          <a:srcRect/>
          <a:stretch>
            <a:fillRect/>
          </a:stretch>
        </p:blipFill>
        <p:spPr bwMode="auto">
          <a:xfrm>
            <a:off x="7848600" y="6311900"/>
            <a:ext cx="1117600" cy="393700"/>
          </a:xfrm>
          <a:prstGeom prst="rect">
            <a:avLst/>
          </a:prstGeom>
          <a:noFill/>
          <a:ln w="12700" cap="flat">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4400" kern="1200">
          <a:solidFill>
            <a:schemeClr val="tx2">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hyperlink" Target="http://agilewarrior.wordpress.com/" TargetMode="External"/><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ja-JP" altLang="en-US" dirty="0" smtClean="0"/>
              <a:t>アジャイル</a:t>
            </a:r>
            <a:r>
              <a:rPr lang="en-US" altLang="ja-JP" dirty="0" smtClean="0"/>
              <a:t> </a:t>
            </a:r>
            <a:r>
              <a:rPr lang="ja-JP" altLang="en-US" dirty="0" smtClean="0"/>
              <a:t>インセプション</a:t>
            </a:r>
            <a:r>
              <a:rPr lang="en-US" altLang="ja-JP" dirty="0" smtClean="0"/>
              <a:t> </a:t>
            </a:r>
            <a:r>
              <a:rPr lang="ja-JP" altLang="en-US" dirty="0" smtClean="0"/>
              <a:t>デッキ</a:t>
            </a:r>
            <a:endParaRPr lang="en-CA" dirty="0"/>
          </a:p>
        </p:txBody>
      </p:sp>
      <p:sp>
        <p:nvSpPr>
          <p:cNvPr id="5" name="Subtitle 4"/>
          <p:cNvSpPr>
            <a:spLocks noGrp="1"/>
          </p:cNvSpPr>
          <p:nvPr>
            <p:ph type="subTitle" idx="1"/>
          </p:nvPr>
        </p:nvSpPr>
        <p:spPr/>
        <p:txBody>
          <a:bodyPr/>
          <a:lstStyle/>
          <a:p>
            <a:r>
              <a:rPr lang="ja-JP" altLang="en-US" dirty="0" smtClean="0"/>
              <a:t>テンプレート</a:t>
            </a:r>
            <a:endParaRPr lang="en-C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CA" dirty="0" smtClean="0"/>
              <a:t>&lt;</a:t>
            </a:r>
            <a:r>
              <a:rPr lang="ja-JP" altLang="en-US" dirty="0" smtClean="0"/>
              <a:t>あなたのプロジェクトの名前</a:t>
            </a:r>
            <a:r>
              <a:rPr lang="en-CA" dirty="0" smtClean="0"/>
              <a:t>&gt;</a:t>
            </a:r>
            <a:endParaRPr lang="en-CA" dirty="0"/>
          </a:p>
        </p:txBody>
      </p:sp>
      <p:sp>
        <p:nvSpPr>
          <p:cNvPr id="3" name="Subtitle 2"/>
          <p:cNvSpPr>
            <a:spLocks noGrp="1"/>
          </p:cNvSpPr>
          <p:nvPr>
            <p:ph type="subTitle" idx="1"/>
          </p:nvPr>
        </p:nvSpPr>
        <p:spPr/>
        <p:txBody>
          <a:bodyPr/>
          <a:lstStyle/>
          <a:p>
            <a:r>
              <a:rPr lang="en-CA" dirty="0" smtClean="0"/>
              <a:t>&lt;</a:t>
            </a:r>
            <a:r>
              <a:rPr lang="ja-JP" altLang="en-US" dirty="0" smtClean="0"/>
              <a:t>あなたのスポンサーの名前</a:t>
            </a:r>
            <a:r>
              <a:rPr lang="en-CA" dirty="0" smtClean="0"/>
              <a:t>&gt;</a:t>
            </a:r>
            <a:endParaRPr lang="en-C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なぜあなたはここにいるのか</a:t>
            </a:r>
            <a:r>
              <a:rPr lang="en-CA" dirty="0" smtClean="0"/>
              <a:t>?</a:t>
            </a:r>
            <a:endParaRPr lang="en-CA" dirty="0"/>
          </a:p>
        </p:txBody>
      </p:sp>
      <p:sp>
        <p:nvSpPr>
          <p:cNvPr id="3" name="Content Placeholder 2"/>
          <p:cNvSpPr>
            <a:spLocks noGrp="1"/>
          </p:cNvSpPr>
          <p:nvPr>
            <p:ph idx="1"/>
          </p:nvPr>
        </p:nvSpPr>
        <p:spPr/>
        <p:txBody>
          <a:bodyPr/>
          <a:lstStyle/>
          <a:p>
            <a:r>
              <a:rPr lang="ja-JP" altLang="en-US" dirty="0" smtClean="0"/>
              <a:t>大事な理由</a:t>
            </a:r>
            <a:r>
              <a:rPr lang="en-CA" dirty="0" smtClean="0"/>
              <a:t> #1</a:t>
            </a:r>
          </a:p>
          <a:p>
            <a:r>
              <a:rPr lang="ja-JP" altLang="en-US" dirty="0" smtClean="0"/>
              <a:t>大事な理由</a:t>
            </a:r>
            <a:r>
              <a:rPr lang="en-CA" dirty="0" smtClean="0"/>
              <a:t> #2</a:t>
            </a:r>
          </a:p>
          <a:p>
            <a:r>
              <a:rPr lang="ja-JP" altLang="en-US" dirty="0" smtClean="0"/>
              <a:t>大事な理由</a:t>
            </a:r>
            <a:r>
              <a:rPr lang="en-CA" dirty="0" smtClean="0"/>
              <a:t> #3</a:t>
            </a:r>
          </a:p>
        </p:txBody>
      </p:sp>
      <p:sp>
        <p:nvSpPr>
          <p:cNvPr id="4" name="TextBox 3"/>
          <p:cNvSpPr txBox="1"/>
          <p:nvPr/>
        </p:nvSpPr>
        <p:spPr>
          <a:xfrm>
            <a:off x="1447800" y="4800600"/>
            <a:ext cx="6496522" cy="646331"/>
          </a:xfrm>
          <a:prstGeom prst="rect">
            <a:avLst/>
          </a:prstGeom>
          <a:noFill/>
        </p:spPr>
        <p:txBody>
          <a:bodyPr wrap="none" rtlCol="0">
            <a:spAutoFit/>
          </a:bodyPr>
          <a:lstStyle/>
          <a:p>
            <a:r>
              <a:rPr lang="en-CA" sz="3600" dirty="0" smtClean="0"/>
              <a:t>&lt;#1 reason for doing this project&gt;</a:t>
            </a:r>
            <a:endParaRPr lang="en-CA" sz="3600" dirty="0"/>
          </a:p>
        </p:txBody>
      </p:sp>
      <p:pic>
        <p:nvPicPr>
          <p:cNvPr id="5" name="Picture 4"/>
          <p:cNvPicPr>
            <a:picLocks noChangeAspect="1" noChangeArrowheads="1"/>
          </p:cNvPicPr>
          <p:nvPr/>
        </p:nvPicPr>
        <p:blipFill>
          <a:blip r:embed="rId3" cstate="print"/>
          <a:srcRect/>
          <a:stretch>
            <a:fillRect/>
          </a:stretch>
        </p:blipFill>
        <p:spPr bwMode="auto">
          <a:xfrm>
            <a:off x="985838" y="4221088"/>
            <a:ext cx="7388225" cy="1512168"/>
          </a:xfrm>
          <a:prstGeom prst="rect">
            <a:avLst/>
          </a:prstGeom>
          <a:noFill/>
          <a:ln w="12700" cap="flat">
            <a:noFill/>
            <a:miter lim="800000"/>
            <a:headEnd/>
            <a:tailEnd/>
          </a:ln>
        </p:spPr>
      </p:pic>
      <p:sp>
        <p:nvSpPr>
          <p:cNvPr id="6" name="テキスト ボックス 5"/>
          <p:cNvSpPr txBox="1"/>
          <p:nvPr/>
        </p:nvSpPr>
        <p:spPr>
          <a:xfrm>
            <a:off x="1760144" y="4953000"/>
            <a:ext cx="5842692" cy="461665"/>
          </a:xfrm>
          <a:prstGeom prst="rect">
            <a:avLst/>
          </a:prstGeom>
          <a:solidFill>
            <a:schemeClr val="bg1"/>
          </a:solidFill>
        </p:spPr>
        <p:txBody>
          <a:bodyPr wrap="square" rtlCol="0">
            <a:spAutoFit/>
          </a:bodyPr>
          <a:lstStyle/>
          <a:p>
            <a:r>
              <a:rPr kumimoji="1" lang="ja-JP" altLang="en-US" sz="2400" dirty="0" smtClean="0"/>
              <a:t>このプロジェクトを行う最大の理由をここに</a:t>
            </a:r>
            <a:endParaRPr kumimoji="1" lang="ja-JP" alt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エレベーターピッチ</a:t>
            </a:r>
            <a:endParaRPr lang="en-CA" dirty="0"/>
          </a:p>
        </p:txBody>
      </p:sp>
      <p:sp>
        <p:nvSpPr>
          <p:cNvPr id="3" name="Content Placeholder 2"/>
          <p:cNvSpPr>
            <a:spLocks noGrp="1"/>
          </p:cNvSpPr>
          <p:nvPr>
            <p:ph idx="1"/>
          </p:nvPr>
        </p:nvSpPr>
        <p:spPr/>
        <p:txBody>
          <a:bodyPr>
            <a:normAutofit fontScale="92500"/>
          </a:bodyPr>
          <a:lstStyle/>
          <a:p>
            <a:r>
              <a:rPr lang="en-CA" altLang="ja-JP" dirty="0" smtClean="0">
                <a:solidFill>
                  <a:srgbClr val="008000"/>
                </a:solidFill>
              </a:rPr>
              <a:t>[</a:t>
            </a:r>
            <a:r>
              <a:rPr lang="ja-JP" altLang="en-US" dirty="0">
                <a:solidFill>
                  <a:srgbClr val="008000"/>
                </a:solidFill>
              </a:rPr>
              <a:t>必要性や</a:t>
            </a:r>
            <a:r>
              <a:rPr lang="ja-JP" altLang="en-US" dirty="0" smtClean="0">
                <a:solidFill>
                  <a:srgbClr val="008000"/>
                </a:solidFill>
              </a:rPr>
              <a:t>機会を記述</a:t>
            </a:r>
            <a:r>
              <a:rPr lang="en-CA" altLang="ja-JP" dirty="0" smtClean="0">
                <a:solidFill>
                  <a:srgbClr val="008000"/>
                </a:solidFill>
              </a:rPr>
              <a:t>]</a:t>
            </a:r>
            <a:r>
              <a:rPr lang="ja-JP" altLang="en-US" sz="2800" dirty="0" smtClean="0">
                <a:solidFill>
                  <a:srgbClr val="000000"/>
                </a:solidFill>
              </a:rPr>
              <a:t>を望んでいる</a:t>
            </a:r>
            <a:endParaRPr lang="en-CA" altLang="ja-JP" dirty="0">
              <a:solidFill>
                <a:srgbClr val="000000"/>
              </a:solidFill>
            </a:endParaRPr>
          </a:p>
          <a:p>
            <a:r>
              <a:rPr lang="en-CA" dirty="0" smtClean="0">
                <a:solidFill>
                  <a:srgbClr val="008000"/>
                </a:solidFill>
              </a:rPr>
              <a:t>[</a:t>
            </a:r>
            <a:r>
              <a:rPr lang="ja-JP" altLang="en-US" dirty="0" smtClean="0">
                <a:solidFill>
                  <a:srgbClr val="008000"/>
                </a:solidFill>
              </a:rPr>
              <a:t>対象顧客</a:t>
            </a:r>
            <a:r>
              <a:rPr lang="en-CA" dirty="0" smtClean="0">
                <a:solidFill>
                  <a:srgbClr val="008000"/>
                </a:solidFill>
              </a:rPr>
              <a:t>]</a:t>
            </a:r>
            <a:r>
              <a:rPr lang="ja-JP" altLang="en-US" sz="2800" dirty="0" smtClean="0"/>
              <a:t>にとって</a:t>
            </a:r>
            <a:endParaRPr lang="en-CA" dirty="0" smtClean="0"/>
          </a:p>
          <a:p>
            <a:r>
              <a:rPr lang="en-CA" dirty="0" smtClean="0">
                <a:solidFill>
                  <a:srgbClr val="008000"/>
                </a:solidFill>
              </a:rPr>
              <a:t>[</a:t>
            </a:r>
            <a:r>
              <a:rPr lang="ja-JP" altLang="en-US" dirty="0" smtClean="0">
                <a:solidFill>
                  <a:srgbClr val="008000"/>
                </a:solidFill>
              </a:rPr>
              <a:t>プロジェクト名</a:t>
            </a:r>
            <a:r>
              <a:rPr lang="en-CA" dirty="0" smtClean="0">
                <a:solidFill>
                  <a:srgbClr val="008000"/>
                </a:solidFill>
              </a:rPr>
              <a:t>]</a:t>
            </a:r>
            <a:r>
              <a:rPr lang="ja-JP" altLang="en-US" sz="2800" dirty="0" smtClean="0">
                <a:solidFill>
                  <a:srgbClr val="000000"/>
                </a:solidFill>
              </a:rPr>
              <a:t>は</a:t>
            </a:r>
            <a:endParaRPr lang="en-CA" dirty="0" smtClean="0">
              <a:solidFill>
                <a:srgbClr val="000000"/>
              </a:solidFill>
            </a:endParaRPr>
          </a:p>
          <a:p>
            <a:r>
              <a:rPr lang="en-CA" dirty="0" smtClean="0">
                <a:solidFill>
                  <a:srgbClr val="008000"/>
                </a:solidFill>
              </a:rPr>
              <a:t>[</a:t>
            </a:r>
            <a:r>
              <a:rPr lang="ja-JP" altLang="en-US" dirty="0" smtClean="0">
                <a:solidFill>
                  <a:srgbClr val="008000"/>
                </a:solidFill>
              </a:rPr>
              <a:t>製品カテゴリ</a:t>
            </a:r>
            <a:r>
              <a:rPr lang="en-CA" dirty="0" smtClean="0">
                <a:solidFill>
                  <a:srgbClr val="008000"/>
                </a:solidFill>
              </a:rPr>
              <a:t>]</a:t>
            </a:r>
            <a:r>
              <a:rPr lang="ja-JP" altLang="en-US" sz="2800" dirty="0" smtClean="0">
                <a:solidFill>
                  <a:srgbClr val="000000"/>
                </a:solidFill>
              </a:rPr>
              <a:t>に属しており</a:t>
            </a:r>
            <a:endParaRPr lang="en-CA" dirty="0" smtClean="0">
              <a:solidFill>
                <a:srgbClr val="000000"/>
              </a:solidFill>
            </a:endParaRPr>
          </a:p>
          <a:p>
            <a:r>
              <a:rPr lang="en-CA" dirty="0" smtClean="0">
                <a:solidFill>
                  <a:srgbClr val="008000"/>
                </a:solidFill>
              </a:rPr>
              <a:t>[</a:t>
            </a:r>
            <a:r>
              <a:rPr lang="ja-JP" altLang="en-US" dirty="0" smtClean="0">
                <a:solidFill>
                  <a:srgbClr val="008000"/>
                </a:solidFill>
              </a:rPr>
              <a:t>キーベネフィット</a:t>
            </a:r>
            <a:r>
              <a:rPr lang="en-CA" dirty="0" smtClean="0">
                <a:solidFill>
                  <a:srgbClr val="008000"/>
                </a:solidFill>
              </a:rPr>
              <a:t>, </a:t>
            </a:r>
            <a:r>
              <a:rPr lang="ja-JP" altLang="en-US" dirty="0" smtClean="0">
                <a:solidFill>
                  <a:srgbClr val="008000"/>
                </a:solidFill>
              </a:rPr>
              <a:t>購入への説得力ある理由</a:t>
            </a:r>
            <a:r>
              <a:rPr lang="en-CA" dirty="0" smtClean="0">
                <a:solidFill>
                  <a:srgbClr val="008000"/>
                </a:solidFill>
              </a:rPr>
              <a:t>]</a:t>
            </a:r>
            <a:r>
              <a:rPr lang="ja-JP" altLang="en-US" sz="2600" dirty="0" smtClean="0">
                <a:solidFill>
                  <a:srgbClr val="000000"/>
                </a:solidFill>
              </a:rPr>
              <a:t>がある</a:t>
            </a:r>
            <a:r>
              <a:rPr lang="en-CA" sz="3000" dirty="0" smtClean="0"/>
              <a:t>.</a:t>
            </a:r>
            <a:endParaRPr lang="en-CA" dirty="0" smtClean="0"/>
          </a:p>
          <a:p>
            <a:r>
              <a:rPr lang="en-CA" dirty="0" smtClean="0">
                <a:solidFill>
                  <a:srgbClr val="008000"/>
                </a:solidFill>
              </a:rPr>
              <a:t>[</a:t>
            </a:r>
            <a:r>
              <a:rPr lang="ja-JP" altLang="en-US" dirty="0" smtClean="0">
                <a:solidFill>
                  <a:srgbClr val="008000"/>
                </a:solidFill>
              </a:rPr>
              <a:t>他の主要な競合製品</a:t>
            </a:r>
            <a:r>
              <a:rPr lang="en-CA" dirty="0" smtClean="0">
                <a:solidFill>
                  <a:srgbClr val="008000"/>
                </a:solidFill>
              </a:rPr>
              <a:t>]</a:t>
            </a:r>
            <a:r>
              <a:rPr lang="ja-JP" altLang="en-US" sz="2600" dirty="0" smtClean="0">
                <a:solidFill>
                  <a:srgbClr val="000000"/>
                </a:solidFill>
              </a:rPr>
              <a:t>と違って</a:t>
            </a:r>
            <a:endParaRPr lang="en-CA" sz="3000" dirty="0" smtClean="0">
              <a:solidFill>
                <a:srgbClr val="000000"/>
              </a:solidFill>
            </a:endParaRPr>
          </a:p>
          <a:p>
            <a:r>
              <a:rPr lang="ja-JP" altLang="en-US" sz="3000" dirty="0" smtClean="0">
                <a:solidFill>
                  <a:srgbClr val="000000"/>
                </a:solidFill>
              </a:rPr>
              <a:t>我々のプロジェクトは</a:t>
            </a:r>
            <a:r>
              <a:rPr lang="en-CA" dirty="0" smtClean="0">
                <a:solidFill>
                  <a:srgbClr val="008000"/>
                </a:solidFill>
              </a:rPr>
              <a:t>[</a:t>
            </a:r>
            <a:r>
              <a:rPr lang="ja-JP" altLang="en-US" dirty="0" smtClean="0">
                <a:solidFill>
                  <a:srgbClr val="008000"/>
                </a:solidFill>
              </a:rPr>
              <a:t>主要な違いの記述</a:t>
            </a:r>
            <a:r>
              <a:rPr lang="en-CA" dirty="0" smtClean="0">
                <a:solidFill>
                  <a:srgbClr val="008000"/>
                </a:solidFill>
              </a:rPr>
              <a:t>]</a:t>
            </a:r>
            <a:r>
              <a:rPr lang="ja-JP" altLang="en-US" sz="2600" dirty="0" smtClean="0">
                <a:solidFill>
                  <a:srgbClr val="000000"/>
                </a:solidFill>
              </a:rPr>
              <a:t>がある</a:t>
            </a:r>
            <a:r>
              <a:rPr lang="en-CA" sz="3000" dirty="0" smtClean="0"/>
              <a:t>.</a:t>
            </a:r>
            <a:endParaRPr lang="en-CA" sz="3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667000" y="1524000"/>
            <a:ext cx="3810000" cy="50292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100"/>
          </a:p>
        </p:txBody>
      </p:sp>
      <p:sp>
        <p:nvSpPr>
          <p:cNvPr id="2" name="Title 1"/>
          <p:cNvSpPr>
            <a:spLocks noGrp="1"/>
          </p:cNvSpPr>
          <p:nvPr>
            <p:ph type="title"/>
          </p:nvPr>
        </p:nvSpPr>
        <p:spPr/>
        <p:txBody>
          <a:bodyPr/>
          <a:lstStyle/>
          <a:p>
            <a:r>
              <a:rPr lang="ja-JP" altLang="en-US" dirty="0" smtClean="0"/>
              <a:t>プロダクトボックス</a:t>
            </a:r>
            <a:r>
              <a:rPr lang="en-US" altLang="ja-JP" dirty="0" smtClean="0"/>
              <a:t>(</a:t>
            </a:r>
            <a:r>
              <a:rPr lang="ja-JP" altLang="en-US" dirty="0" smtClean="0"/>
              <a:t>外箱</a:t>
            </a:r>
            <a:r>
              <a:rPr lang="en-US" altLang="ja-JP" dirty="0" smtClean="0"/>
              <a:t>)</a:t>
            </a:r>
            <a:endParaRPr lang="en-CA" dirty="0"/>
          </a:p>
        </p:txBody>
      </p:sp>
      <p:sp>
        <p:nvSpPr>
          <p:cNvPr id="4" name="TextBox 3"/>
          <p:cNvSpPr txBox="1"/>
          <p:nvPr/>
        </p:nvSpPr>
        <p:spPr>
          <a:xfrm>
            <a:off x="3810000" y="1905000"/>
            <a:ext cx="1619554" cy="523220"/>
          </a:xfrm>
          <a:prstGeom prst="rect">
            <a:avLst/>
          </a:prstGeom>
          <a:noFill/>
        </p:spPr>
        <p:txBody>
          <a:bodyPr wrap="none" rtlCol="0">
            <a:spAutoFit/>
          </a:bodyPr>
          <a:lstStyle/>
          <a:p>
            <a:r>
              <a:rPr lang="en-CA" sz="2800" dirty="0" smtClean="0"/>
              <a:t>&lt;</a:t>
            </a:r>
            <a:r>
              <a:rPr lang="ja-JP" altLang="en-US" sz="2800" dirty="0" smtClean="0"/>
              <a:t>製品名</a:t>
            </a:r>
            <a:r>
              <a:rPr lang="en-CA" sz="2800" dirty="0" smtClean="0"/>
              <a:t>&gt;</a:t>
            </a:r>
            <a:endParaRPr lang="en-CA" sz="2800" dirty="0"/>
          </a:p>
        </p:txBody>
      </p:sp>
      <p:sp>
        <p:nvSpPr>
          <p:cNvPr id="11" name="Rectangle 10"/>
          <p:cNvSpPr/>
          <p:nvPr/>
        </p:nvSpPr>
        <p:spPr>
          <a:xfrm>
            <a:off x="3124200" y="2514600"/>
            <a:ext cx="3048000" cy="1524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p:cNvSpPr txBox="1"/>
          <p:nvPr/>
        </p:nvSpPr>
        <p:spPr>
          <a:xfrm>
            <a:off x="3861196" y="3048000"/>
            <a:ext cx="1517162" cy="523220"/>
          </a:xfrm>
          <a:prstGeom prst="rect">
            <a:avLst/>
          </a:prstGeom>
          <a:noFill/>
        </p:spPr>
        <p:txBody>
          <a:bodyPr wrap="none" rtlCol="0">
            <a:spAutoFit/>
          </a:bodyPr>
          <a:lstStyle/>
          <a:p>
            <a:r>
              <a:rPr lang="ja-JP" altLang="en-US" sz="2800" dirty="0" smtClean="0"/>
              <a:t>楽しい絵</a:t>
            </a:r>
            <a:endParaRPr lang="en-CA" sz="2800" dirty="0"/>
          </a:p>
        </p:txBody>
      </p:sp>
      <p:sp>
        <p:nvSpPr>
          <p:cNvPr id="6" name="TextBox 5"/>
          <p:cNvSpPr txBox="1"/>
          <p:nvPr/>
        </p:nvSpPr>
        <p:spPr>
          <a:xfrm>
            <a:off x="3500020" y="4038600"/>
            <a:ext cx="2239515" cy="523220"/>
          </a:xfrm>
          <a:prstGeom prst="rect">
            <a:avLst/>
          </a:prstGeom>
          <a:noFill/>
        </p:spPr>
        <p:txBody>
          <a:bodyPr wrap="none" rtlCol="0">
            <a:spAutoFit/>
          </a:bodyPr>
          <a:lstStyle/>
          <a:p>
            <a:r>
              <a:rPr lang="en-CA" sz="2800" dirty="0" smtClean="0"/>
              <a:t>&lt;</a:t>
            </a:r>
            <a:r>
              <a:rPr lang="ja-JP" altLang="en-US" sz="2800" dirty="0" smtClean="0"/>
              <a:t>スローガン</a:t>
            </a:r>
            <a:r>
              <a:rPr lang="en-CA" sz="2800" dirty="0" smtClean="0"/>
              <a:t>&gt;</a:t>
            </a:r>
            <a:endParaRPr lang="en-CA" sz="2800" dirty="0"/>
          </a:p>
        </p:txBody>
      </p:sp>
      <p:sp>
        <p:nvSpPr>
          <p:cNvPr id="7" name="TextBox 6"/>
          <p:cNvSpPr txBox="1"/>
          <p:nvPr/>
        </p:nvSpPr>
        <p:spPr>
          <a:xfrm>
            <a:off x="3754421" y="4658380"/>
            <a:ext cx="1730712" cy="523220"/>
          </a:xfrm>
          <a:prstGeom prst="rect">
            <a:avLst/>
          </a:prstGeom>
          <a:noFill/>
        </p:spPr>
        <p:txBody>
          <a:bodyPr wrap="none" rtlCol="0">
            <a:spAutoFit/>
          </a:bodyPr>
          <a:lstStyle/>
          <a:p>
            <a:r>
              <a:rPr lang="en-CA" sz="2800" dirty="0" smtClean="0"/>
              <a:t>&lt;</a:t>
            </a:r>
            <a:r>
              <a:rPr lang="ja-JP" altLang="en-US" sz="2800" dirty="0" smtClean="0"/>
              <a:t>利点</a:t>
            </a:r>
            <a:r>
              <a:rPr lang="en-CA" sz="2800" dirty="0" smtClean="0"/>
              <a:t> #1&gt;</a:t>
            </a:r>
            <a:endParaRPr lang="en-CA" sz="2800" dirty="0"/>
          </a:p>
        </p:txBody>
      </p:sp>
      <p:sp>
        <p:nvSpPr>
          <p:cNvPr id="8" name="TextBox 7"/>
          <p:cNvSpPr txBox="1"/>
          <p:nvPr/>
        </p:nvSpPr>
        <p:spPr>
          <a:xfrm>
            <a:off x="3754421" y="5115580"/>
            <a:ext cx="1730712" cy="523220"/>
          </a:xfrm>
          <a:prstGeom prst="rect">
            <a:avLst/>
          </a:prstGeom>
          <a:noFill/>
        </p:spPr>
        <p:txBody>
          <a:bodyPr wrap="none" rtlCol="0">
            <a:spAutoFit/>
          </a:bodyPr>
          <a:lstStyle/>
          <a:p>
            <a:r>
              <a:rPr lang="en-CA" sz="2800" dirty="0" smtClean="0"/>
              <a:t>&lt;</a:t>
            </a:r>
            <a:r>
              <a:rPr lang="ja-JP" altLang="en-US" sz="2800" dirty="0" smtClean="0"/>
              <a:t>利点</a:t>
            </a:r>
            <a:r>
              <a:rPr lang="en-CA" sz="2800" dirty="0" smtClean="0"/>
              <a:t> #2&gt;</a:t>
            </a:r>
            <a:endParaRPr lang="en-CA" sz="2800" dirty="0"/>
          </a:p>
        </p:txBody>
      </p:sp>
      <p:sp>
        <p:nvSpPr>
          <p:cNvPr id="9" name="TextBox 8"/>
          <p:cNvSpPr txBox="1"/>
          <p:nvPr/>
        </p:nvSpPr>
        <p:spPr>
          <a:xfrm>
            <a:off x="3754421" y="5572780"/>
            <a:ext cx="1730712" cy="523220"/>
          </a:xfrm>
          <a:prstGeom prst="rect">
            <a:avLst/>
          </a:prstGeom>
          <a:noFill/>
        </p:spPr>
        <p:txBody>
          <a:bodyPr wrap="none" rtlCol="0">
            <a:spAutoFit/>
          </a:bodyPr>
          <a:lstStyle/>
          <a:p>
            <a:r>
              <a:rPr lang="en-CA" sz="2800" dirty="0" smtClean="0"/>
              <a:t>&lt;</a:t>
            </a:r>
            <a:r>
              <a:rPr lang="ja-JP" altLang="en-US" sz="2800" dirty="0" smtClean="0"/>
              <a:t>利点</a:t>
            </a:r>
            <a:r>
              <a:rPr lang="en-CA" sz="2800" dirty="0" smtClean="0"/>
              <a:t> #3&gt;</a:t>
            </a:r>
            <a:endParaRPr lang="en-CA"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696200" y="6096000"/>
            <a:ext cx="13716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p:cNvSpPr/>
          <p:nvPr/>
        </p:nvSpPr>
        <p:spPr>
          <a:xfrm>
            <a:off x="76200" y="5867400"/>
            <a:ext cx="13716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p:txBody>
          <a:bodyPr/>
          <a:lstStyle/>
          <a:p>
            <a:r>
              <a:rPr lang="ja-JP" altLang="en-US" dirty="0" smtClean="0"/>
              <a:t>やらないことリスト</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1903112828"/>
              </p:ext>
            </p:extLst>
          </p:nvPr>
        </p:nvGraphicFramePr>
        <p:xfrm>
          <a:off x="381000" y="1397000"/>
          <a:ext cx="8458200" cy="2682240"/>
        </p:xfrm>
        <a:graphic>
          <a:graphicData uri="http://schemas.openxmlformats.org/drawingml/2006/table">
            <a:tbl>
              <a:tblPr firstRow="1" bandRow="1">
                <a:tableStyleId>{5C22544A-7EE6-4342-B048-85BDC9FD1C3A}</a:tableStyleId>
              </a:tblPr>
              <a:tblGrid>
                <a:gridCol w="4229100"/>
                <a:gridCol w="4229100"/>
              </a:tblGrid>
              <a:tr h="370840">
                <a:tc>
                  <a:txBody>
                    <a:bodyPr/>
                    <a:lstStyle/>
                    <a:p>
                      <a:pPr algn="ctr"/>
                      <a:r>
                        <a:rPr lang="ja-JP" altLang="en-US" sz="2400" dirty="0" smtClean="0"/>
                        <a:t>やる（スコープ内）</a:t>
                      </a:r>
                      <a:endParaRPr lang="en-CA" sz="2000" dirty="0"/>
                    </a:p>
                  </a:txBody>
                  <a:tcPr/>
                </a:tc>
                <a:tc>
                  <a:txBody>
                    <a:bodyPr/>
                    <a:lstStyle/>
                    <a:p>
                      <a:pPr algn="ctr"/>
                      <a:r>
                        <a:rPr lang="ja-JP" altLang="en-US" sz="2400" dirty="0" smtClean="0"/>
                        <a:t>やらない（スコープ外）</a:t>
                      </a:r>
                      <a:endParaRPr lang="en-CA" sz="2400" dirty="0"/>
                    </a:p>
                  </a:txBody>
                  <a:tcPr/>
                </a:tc>
              </a:tr>
              <a:tr h="370840">
                <a:tc>
                  <a:txBody>
                    <a:bodyPr/>
                    <a:lstStyle/>
                    <a:p>
                      <a:endParaRPr lang="en-CA" dirty="0"/>
                    </a:p>
                  </a:txBody>
                  <a:tcPr/>
                </a:tc>
                <a:tc>
                  <a:txBody>
                    <a:bodyPr/>
                    <a:lstStyle/>
                    <a:p>
                      <a:endParaRPr lang="en-CA" dirty="0"/>
                    </a:p>
                  </a:txBody>
                  <a:tcPr/>
                </a:tc>
              </a:tr>
              <a:tr h="370840">
                <a:tc>
                  <a:txBody>
                    <a:bodyPr/>
                    <a:lstStyle/>
                    <a:p>
                      <a:endParaRPr lang="en-CA" dirty="0"/>
                    </a:p>
                  </a:txBody>
                  <a:tcPr/>
                </a:tc>
                <a:tc>
                  <a:txBody>
                    <a:bodyPr/>
                    <a:lstStyle/>
                    <a:p>
                      <a:endParaRPr lang="en-CA" dirty="0"/>
                    </a:p>
                  </a:txBody>
                  <a:tcPr/>
                </a:tc>
              </a:tr>
              <a:tr h="370840">
                <a:tc>
                  <a:txBody>
                    <a:bodyPr/>
                    <a:lstStyle/>
                    <a:p>
                      <a:endParaRPr lang="en-CA" dirty="0"/>
                    </a:p>
                  </a:txBody>
                  <a:tcPr/>
                </a:tc>
                <a:tc>
                  <a:txBody>
                    <a:bodyPr/>
                    <a:lstStyle/>
                    <a:p>
                      <a:endParaRPr lang="en-CA"/>
                    </a:p>
                  </a:txBody>
                  <a:tcPr/>
                </a:tc>
              </a:tr>
              <a:tr h="370840">
                <a:tc>
                  <a:txBody>
                    <a:bodyPr/>
                    <a:lstStyle/>
                    <a:p>
                      <a:endParaRPr lang="en-CA" dirty="0"/>
                    </a:p>
                  </a:txBody>
                  <a:tcPr/>
                </a:tc>
                <a:tc>
                  <a:txBody>
                    <a:bodyPr/>
                    <a:lstStyle/>
                    <a:p>
                      <a:endParaRPr lang="en-CA"/>
                    </a:p>
                  </a:txBody>
                  <a:tcPr/>
                </a:tc>
              </a:tr>
              <a:tr h="370840">
                <a:tc>
                  <a:txBody>
                    <a:bodyPr/>
                    <a:lstStyle/>
                    <a:p>
                      <a:endParaRPr lang="en-CA" dirty="0"/>
                    </a:p>
                  </a:txBody>
                  <a:tcPr/>
                </a:tc>
                <a:tc>
                  <a:txBody>
                    <a:bodyPr/>
                    <a:lstStyle/>
                    <a:p>
                      <a:endParaRPr lang="en-CA"/>
                    </a:p>
                  </a:txBody>
                  <a:tcPr/>
                </a:tc>
              </a:tr>
              <a:tr h="370840">
                <a:tc>
                  <a:txBody>
                    <a:bodyPr/>
                    <a:lstStyle/>
                    <a:p>
                      <a:endParaRPr lang="en-CA" dirty="0"/>
                    </a:p>
                  </a:txBody>
                  <a:tcPr/>
                </a:tc>
                <a:tc>
                  <a:txBody>
                    <a:bodyPr/>
                    <a:lstStyle/>
                    <a:p>
                      <a:endParaRPr lang="en-CA" dirty="0"/>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093309422"/>
              </p:ext>
            </p:extLst>
          </p:nvPr>
        </p:nvGraphicFramePr>
        <p:xfrm>
          <a:off x="381000" y="4343400"/>
          <a:ext cx="8458200" cy="1940560"/>
        </p:xfrm>
        <a:graphic>
          <a:graphicData uri="http://schemas.openxmlformats.org/drawingml/2006/table">
            <a:tbl>
              <a:tblPr firstRow="1" bandRow="1">
                <a:tableStyleId>{5C22544A-7EE6-4342-B048-85BDC9FD1C3A}</a:tableStyleId>
              </a:tblPr>
              <a:tblGrid>
                <a:gridCol w="8458200"/>
              </a:tblGrid>
              <a:tr h="370840">
                <a:tc>
                  <a:txBody>
                    <a:bodyPr/>
                    <a:lstStyle/>
                    <a:p>
                      <a:pPr algn="ctr"/>
                      <a:r>
                        <a:rPr lang="ja-JP" altLang="en-US" sz="2400" dirty="0" smtClean="0"/>
                        <a:t>未解決</a:t>
                      </a:r>
                      <a:endParaRPr lang="en-CA" sz="2400" dirty="0"/>
                    </a:p>
                  </a:txBody>
                  <a:tcPr/>
                </a:tc>
              </a:tr>
              <a:tr h="370840">
                <a:tc>
                  <a:txBody>
                    <a:bodyPr/>
                    <a:lstStyle/>
                    <a:p>
                      <a:endParaRPr lang="en-CA" dirty="0"/>
                    </a:p>
                  </a:txBody>
                  <a:tcPr/>
                </a:tc>
              </a:tr>
              <a:tr h="370840">
                <a:tc>
                  <a:txBody>
                    <a:bodyPr/>
                    <a:lstStyle/>
                    <a:p>
                      <a:endParaRPr lang="en-CA"/>
                    </a:p>
                  </a:txBody>
                  <a:tcPr/>
                </a:tc>
              </a:tr>
              <a:tr h="370840">
                <a:tc>
                  <a:txBody>
                    <a:bodyPr/>
                    <a:lstStyle/>
                    <a:p>
                      <a:endParaRPr lang="en-CA"/>
                    </a:p>
                  </a:txBody>
                  <a:tcPr/>
                </a:tc>
              </a:tr>
              <a:tr h="370840">
                <a:tc>
                  <a:txBody>
                    <a:bodyPr/>
                    <a:lstStyle/>
                    <a:p>
                      <a:endParaRPr lang="en-CA" dirty="0"/>
                    </a:p>
                  </a:txBody>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lvl="0"/>
            <a:r>
              <a:rPr lang="ja-JP" altLang="en-US" dirty="0" smtClean="0"/>
              <a:t>あなたのプロジェクトコミュニティ</a:t>
            </a:r>
            <a:endParaRPr lang="en-CA" dirty="0"/>
          </a:p>
        </p:txBody>
      </p:sp>
      <p:sp>
        <p:nvSpPr>
          <p:cNvPr id="14" name="Oval 1"/>
          <p:cNvSpPr>
            <a:spLocks/>
          </p:cNvSpPr>
          <p:nvPr/>
        </p:nvSpPr>
        <p:spPr bwMode="auto">
          <a:xfrm>
            <a:off x="2743200" y="2819400"/>
            <a:ext cx="3352800" cy="1066800"/>
          </a:xfrm>
          <a:prstGeom prst="ellipse">
            <a:avLst/>
          </a:prstGeom>
          <a:noFill/>
          <a:ln w="25400" cap="flat">
            <a:solidFill>
              <a:srgbClr val="395E89"/>
            </a:solidFill>
            <a:prstDash val="solid"/>
            <a:round/>
            <a:headEnd type="none" w="med" len="med"/>
            <a:tailEnd type="none" w="med" len="med"/>
          </a:ln>
        </p:spPr>
        <p:txBody>
          <a:bodyPr lIns="0" tIns="0" rIns="0" bIns="0"/>
          <a:lstStyle/>
          <a:p>
            <a:endParaRPr lang="en-CA"/>
          </a:p>
        </p:txBody>
      </p:sp>
      <p:sp>
        <p:nvSpPr>
          <p:cNvPr id="16" name="Rectangle 3"/>
          <p:cNvSpPr>
            <a:spLocks/>
          </p:cNvSpPr>
          <p:nvPr/>
        </p:nvSpPr>
        <p:spPr bwMode="auto">
          <a:xfrm>
            <a:off x="3276600" y="3124200"/>
            <a:ext cx="1708200" cy="507831"/>
          </a:xfrm>
          <a:prstGeom prst="rect">
            <a:avLst/>
          </a:prstGeom>
          <a:noFill/>
          <a:ln w="12700" cap="rnd">
            <a:noFill/>
            <a:round/>
            <a:headEnd type="none" w="med" len="med"/>
            <a:tailEnd type="none" w="med" len="med"/>
          </a:ln>
        </p:spPr>
        <p:txBody>
          <a:bodyPr wrap="none" lIns="38100" tIns="38100" rIns="38100" bIns="38100">
            <a:spAutoFit/>
          </a:bodyPr>
          <a:lstStyle/>
          <a:p>
            <a:pPr algn="l"/>
            <a:r>
              <a:rPr lang="ja-JP" altLang="en-US" sz="2800" dirty="0" smtClean="0">
                <a:solidFill>
                  <a:schemeClr val="tx1"/>
                </a:solidFill>
                <a:latin typeface="Calibri" charset="0"/>
                <a:cs typeface="Calibri" charset="0"/>
                <a:sym typeface="Calibri" charset="0"/>
              </a:rPr>
              <a:t>コアチーム</a:t>
            </a:r>
            <a:endParaRPr lang="en-US" sz="2800" dirty="0">
              <a:solidFill>
                <a:schemeClr val="tx1"/>
              </a:solidFill>
              <a:latin typeface="Calibri" charset="0"/>
              <a:cs typeface="Calibri" charset="0"/>
              <a:sym typeface="Calibri" charset="0"/>
            </a:endParaRPr>
          </a:p>
        </p:txBody>
      </p:sp>
      <p:sp>
        <p:nvSpPr>
          <p:cNvPr id="17" name="Rectangle 4"/>
          <p:cNvSpPr>
            <a:spLocks/>
          </p:cNvSpPr>
          <p:nvPr/>
        </p:nvSpPr>
        <p:spPr bwMode="auto">
          <a:xfrm>
            <a:off x="6137275" y="3911600"/>
            <a:ext cx="2154586" cy="507831"/>
          </a:xfrm>
          <a:prstGeom prst="rect">
            <a:avLst/>
          </a:prstGeom>
          <a:noFill/>
          <a:ln w="12700" cap="rnd">
            <a:noFill/>
            <a:round/>
            <a:headEnd type="none" w="med" len="med"/>
            <a:tailEnd type="none" w="med" len="med"/>
          </a:ln>
        </p:spPr>
        <p:txBody>
          <a:bodyPr wrap="none" lIns="38100" tIns="38100" rIns="38100" bIns="38100">
            <a:spAutoFit/>
          </a:bodyPr>
          <a:lstStyle/>
          <a:p>
            <a:pPr algn="l"/>
            <a:r>
              <a:rPr lang="en-US" sz="2800" dirty="0" smtClean="0">
                <a:solidFill>
                  <a:schemeClr val="tx1"/>
                </a:solidFill>
                <a:latin typeface="Calibri" charset="0"/>
                <a:cs typeface="Calibri" charset="0"/>
                <a:sym typeface="Calibri" charset="0"/>
              </a:rPr>
              <a:t>&lt;</a:t>
            </a:r>
            <a:r>
              <a:rPr lang="ja-JP" altLang="en-US" sz="2800" dirty="0" smtClean="0">
                <a:solidFill>
                  <a:schemeClr val="tx1"/>
                </a:solidFill>
                <a:latin typeface="Calibri" charset="0"/>
                <a:cs typeface="Calibri" charset="0"/>
                <a:sym typeface="Calibri" charset="0"/>
              </a:rPr>
              <a:t>グループ</a:t>
            </a:r>
            <a:r>
              <a:rPr lang="en-US" sz="2800" dirty="0" smtClean="0">
                <a:solidFill>
                  <a:schemeClr val="tx1"/>
                </a:solidFill>
                <a:latin typeface="Calibri" charset="0"/>
                <a:cs typeface="Calibri" charset="0"/>
                <a:sym typeface="Calibri" charset="0"/>
              </a:rPr>
              <a:t>#</a:t>
            </a:r>
            <a:r>
              <a:rPr lang="en-US" sz="2800" dirty="0">
                <a:solidFill>
                  <a:schemeClr val="tx1"/>
                </a:solidFill>
                <a:latin typeface="Calibri" charset="0"/>
                <a:cs typeface="Calibri" charset="0"/>
                <a:sym typeface="Calibri" charset="0"/>
              </a:rPr>
              <a:t>1&gt;</a:t>
            </a:r>
          </a:p>
        </p:txBody>
      </p:sp>
      <p:sp>
        <p:nvSpPr>
          <p:cNvPr id="18" name="Rectangle 5"/>
          <p:cNvSpPr>
            <a:spLocks/>
          </p:cNvSpPr>
          <p:nvPr/>
        </p:nvSpPr>
        <p:spPr bwMode="auto">
          <a:xfrm>
            <a:off x="838200" y="3276600"/>
            <a:ext cx="1817956" cy="507831"/>
          </a:xfrm>
          <a:prstGeom prst="rect">
            <a:avLst/>
          </a:prstGeom>
          <a:noFill/>
          <a:ln w="12700" cap="rnd">
            <a:noFill/>
            <a:round/>
            <a:headEnd type="none" w="med" len="med"/>
            <a:tailEnd type="none" w="med" len="med"/>
          </a:ln>
        </p:spPr>
        <p:txBody>
          <a:bodyPr wrap="none" lIns="38100" tIns="38100" rIns="38100" bIns="38100">
            <a:spAutoFit/>
          </a:bodyPr>
          <a:lstStyle/>
          <a:p>
            <a:pPr algn="l"/>
            <a:r>
              <a:rPr lang="en-US" sz="2800" dirty="0" smtClean="0">
                <a:solidFill>
                  <a:schemeClr val="tx1"/>
                </a:solidFill>
                <a:latin typeface="Calibri" charset="0"/>
                <a:cs typeface="Calibri" charset="0"/>
                <a:sym typeface="Calibri" charset="0"/>
              </a:rPr>
              <a:t>&lt;</a:t>
            </a:r>
            <a:r>
              <a:rPr lang="ja-JP" altLang="en-US" sz="2800" dirty="0" smtClean="0">
                <a:solidFill>
                  <a:schemeClr val="tx1"/>
                </a:solidFill>
                <a:latin typeface="Calibri" charset="0"/>
                <a:cs typeface="Calibri" charset="0"/>
                <a:sym typeface="Calibri" charset="0"/>
              </a:rPr>
              <a:t>チーム</a:t>
            </a:r>
            <a:r>
              <a:rPr lang="en-US" sz="2800" dirty="0" smtClean="0">
                <a:solidFill>
                  <a:schemeClr val="tx1"/>
                </a:solidFill>
                <a:latin typeface="Calibri" charset="0"/>
                <a:cs typeface="Calibri" charset="0"/>
                <a:sym typeface="Calibri" charset="0"/>
              </a:rPr>
              <a:t>#</a:t>
            </a:r>
            <a:r>
              <a:rPr lang="en-US" sz="2800" dirty="0">
                <a:solidFill>
                  <a:schemeClr val="tx1"/>
                </a:solidFill>
                <a:latin typeface="Calibri" charset="0"/>
                <a:cs typeface="Calibri" charset="0"/>
                <a:sym typeface="Calibri" charset="0"/>
              </a:rPr>
              <a:t>2&gt;</a:t>
            </a:r>
          </a:p>
        </p:txBody>
      </p:sp>
      <p:sp>
        <p:nvSpPr>
          <p:cNvPr id="19" name="Rectangle 6"/>
          <p:cNvSpPr>
            <a:spLocks/>
          </p:cNvSpPr>
          <p:nvPr/>
        </p:nvSpPr>
        <p:spPr bwMode="auto">
          <a:xfrm>
            <a:off x="3200400" y="1828800"/>
            <a:ext cx="2492620" cy="507831"/>
          </a:xfrm>
          <a:prstGeom prst="rect">
            <a:avLst/>
          </a:prstGeom>
          <a:noFill/>
          <a:ln w="12700" cap="rnd">
            <a:noFill/>
            <a:round/>
            <a:headEnd type="none" w="med" len="med"/>
            <a:tailEnd type="none" w="med" len="med"/>
          </a:ln>
        </p:spPr>
        <p:txBody>
          <a:bodyPr wrap="none" lIns="38100" tIns="38100" rIns="38100" bIns="38100">
            <a:spAutoFit/>
          </a:bodyPr>
          <a:lstStyle/>
          <a:p>
            <a:pPr algn="l"/>
            <a:r>
              <a:rPr lang="en-US" sz="2800" dirty="0" smtClean="0">
                <a:solidFill>
                  <a:schemeClr val="tx1"/>
                </a:solidFill>
                <a:latin typeface="Calibri" charset="0"/>
                <a:cs typeface="Calibri" charset="0"/>
                <a:sym typeface="Calibri" charset="0"/>
              </a:rPr>
              <a:t>&lt;</a:t>
            </a:r>
            <a:r>
              <a:rPr lang="ja-JP" altLang="en-US" sz="2800" dirty="0" smtClean="0">
                <a:solidFill>
                  <a:schemeClr val="tx1"/>
                </a:solidFill>
                <a:latin typeface="Calibri" charset="0"/>
                <a:cs typeface="Calibri" charset="0"/>
                <a:sym typeface="Calibri" charset="0"/>
              </a:rPr>
              <a:t>コミュニティ</a:t>
            </a:r>
            <a:r>
              <a:rPr lang="en-US" sz="2800" dirty="0" smtClean="0">
                <a:solidFill>
                  <a:schemeClr val="tx1"/>
                </a:solidFill>
                <a:latin typeface="Calibri" charset="0"/>
                <a:cs typeface="Calibri" charset="0"/>
                <a:sym typeface="Calibri" charset="0"/>
              </a:rPr>
              <a:t>#</a:t>
            </a:r>
            <a:r>
              <a:rPr lang="en-US" sz="2800" dirty="0">
                <a:solidFill>
                  <a:schemeClr val="tx1"/>
                </a:solidFill>
                <a:latin typeface="Calibri" charset="0"/>
                <a:cs typeface="Calibri" charset="0"/>
                <a:sym typeface="Calibri" charset="0"/>
              </a:rPr>
              <a:t>3&gt;</a:t>
            </a:r>
          </a:p>
        </p:txBody>
      </p:sp>
      <p:sp>
        <p:nvSpPr>
          <p:cNvPr id="20" name="Rectangle 7"/>
          <p:cNvSpPr>
            <a:spLocks/>
          </p:cNvSpPr>
          <p:nvPr/>
        </p:nvSpPr>
        <p:spPr bwMode="auto">
          <a:xfrm>
            <a:off x="3276600" y="4352925"/>
            <a:ext cx="2203328" cy="507831"/>
          </a:xfrm>
          <a:prstGeom prst="rect">
            <a:avLst/>
          </a:prstGeom>
          <a:noFill/>
          <a:ln w="12700" cap="rnd">
            <a:noFill/>
            <a:round/>
            <a:headEnd type="none" w="med" len="med"/>
            <a:tailEnd type="none" w="med" len="med"/>
          </a:ln>
        </p:spPr>
        <p:txBody>
          <a:bodyPr wrap="none" lIns="38100" tIns="38100" rIns="38100" bIns="38100">
            <a:spAutoFit/>
          </a:bodyPr>
          <a:lstStyle/>
          <a:p>
            <a:pPr algn="l"/>
            <a:r>
              <a:rPr lang="ja-JP" altLang="en-US" sz="2800" dirty="0" smtClean="0">
                <a:solidFill>
                  <a:schemeClr val="tx1"/>
                </a:solidFill>
                <a:latin typeface="Calibri" charset="0"/>
                <a:cs typeface="Calibri" charset="0"/>
                <a:sym typeface="Calibri" charset="0"/>
              </a:rPr>
              <a:t>その他大勢！</a:t>
            </a:r>
            <a:endParaRPr lang="en-US" sz="2800" dirty="0">
              <a:solidFill>
                <a:schemeClr val="tx1"/>
              </a:solidFill>
              <a:latin typeface="Calibri" charset="0"/>
              <a:cs typeface="Calibri" charset="0"/>
              <a:sym typeface="Calibri" charset="0"/>
            </a:endParaRPr>
          </a:p>
        </p:txBody>
      </p:sp>
      <p:sp>
        <p:nvSpPr>
          <p:cNvPr id="21" name="Rectangle 8"/>
          <p:cNvSpPr>
            <a:spLocks/>
          </p:cNvSpPr>
          <p:nvPr/>
        </p:nvSpPr>
        <p:spPr bwMode="auto">
          <a:xfrm>
            <a:off x="1420813" y="5588000"/>
            <a:ext cx="6853038" cy="569387"/>
          </a:xfrm>
          <a:prstGeom prst="rect">
            <a:avLst/>
          </a:prstGeom>
          <a:noFill/>
          <a:ln w="12700" cap="rnd">
            <a:noFill/>
            <a:round/>
            <a:headEnd type="none" w="med" len="med"/>
            <a:tailEnd type="none" w="med" len="med"/>
          </a:ln>
        </p:spPr>
        <p:txBody>
          <a:bodyPr wrap="none" lIns="38100" tIns="38100" rIns="38100" bIns="38100">
            <a:spAutoFit/>
          </a:bodyPr>
          <a:lstStyle/>
          <a:p>
            <a:pPr algn="l"/>
            <a:r>
              <a:rPr lang="en-US" sz="3200" dirty="0">
                <a:solidFill>
                  <a:schemeClr val="tx1"/>
                </a:solidFill>
                <a:latin typeface="Calibri Bold" charset="0"/>
                <a:cs typeface="Calibri Bold" charset="0"/>
                <a:sym typeface="Calibri Bold" charset="0"/>
              </a:rPr>
              <a:t>... </a:t>
            </a:r>
            <a:r>
              <a:rPr lang="ja-JP" altLang="en-US" sz="3200" dirty="0" smtClean="0">
                <a:solidFill>
                  <a:schemeClr val="tx1"/>
                </a:solidFill>
                <a:latin typeface="Calibri Bold" charset="0"/>
                <a:cs typeface="Calibri Bold" charset="0"/>
                <a:sym typeface="Calibri Bold" charset="0"/>
              </a:rPr>
              <a:t>は常にあなたが考える以上に大きい</a:t>
            </a:r>
            <a:r>
              <a:rPr lang="en-US" sz="3200" dirty="0" smtClean="0">
                <a:solidFill>
                  <a:schemeClr val="tx1"/>
                </a:solidFill>
                <a:latin typeface="Calibri Bold" charset="0"/>
                <a:cs typeface="Calibri Bold" charset="0"/>
                <a:sym typeface="Calibri Bold" charset="0"/>
              </a:rPr>
              <a:t>!</a:t>
            </a:r>
            <a:endParaRPr lang="en-US" sz="3200" dirty="0">
              <a:solidFill>
                <a:schemeClr val="tx1"/>
              </a:solidFill>
              <a:latin typeface="Calibri Bold" charset="0"/>
              <a:cs typeface="Calibri Bold" charset="0"/>
              <a:sym typeface="Calibri Bold" charset="0"/>
            </a:endParaRPr>
          </a:p>
        </p:txBody>
      </p:sp>
      <p:pic>
        <p:nvPicPr>
          <p:cNvPr id="22" name="Picture 9"/>
          <p:cNvPicPr>
            <a:picLocks noChangeAspect="1" noChangeArrowheads="1"/>
          </p:cNvPicPr>
          <p:nvPr/>
        </p:nvPicPr>
        <p:blipFill>
          <a:blip r:embed="rId3" cstate="print"/>
          <a:srcRect/>
          <a:stretch>
            <a:fillRect/>
          </a:stretch>
        </p:blipFill>
        <p:spPr bwMode="auto">
          <a:xfrm>
            <a:off x="6184900" y="1943100"/>
            <a:ext cx="800100" cy="927100"/>
          </a:xfrm>
          <a:prstGeom prst="rect">
            <a:avLst/>
          </a:prstGeom>
          <a:noFill/>
          <a:ln w="12700" cap="flat">
            <a:noFill/>
            <a:miter lim="800000"/>
            <a:headEnd/>
            <a:tailEnd/>
          </a:ln>
        </p:spPr>
      </p:pic>
      <p:pic>
        <p:nvPicPr>
          <p:cNvPr id="23" name="Picture 10"/>
          <p:cNvPicPr>
            <a:picLocks noChangeAspect="1" noChangeArrowheads="1"/>
          </p:cNvPicPr>
          <p:nvPr/>
        </p:nvPicPr>
        <p:blipFill>
          <a:blip r:embed="rId4" cstate="print"/>
          <a:srcRect/>
          <a:stretch>
            <a:fillRect/>
          </a:stretch>
        </p:blipFill>
        <p:spPr bwMode="auto">
          <a:xfrm>
            <a:off x="1511300" y="1943100"/>
            <a:ext cx="800100" cy="927100"/>
          </a:xfrm>
          <a:prstGeom prst="rect">
            <a:avLst/>
          </a:prstGeom>
          <a:noFill/>
          <a:ln w="12700" cap="flat">
            <a:noFill/>
            <a:miter lim="800000"/>
            <a:headEnd/>
            <a:tailEnd/>
          </a:ln>
        </p:spPr>
      </p:pic>
      <p:pic>
        <p:nvPicPr>
          <p:cNvPr id="24" name="Picture 11"/>
          <p:cNvPicPr>
            <a:picLocks noChangeAspect="1" noChangeArrowheads="1"/>
          </p:cNvPicPr>
          <p:nvPr/>
        </p:nvPicPr>
        <p:blipFill>
          <a:blip r:embed="rId5" cstate="print"/>
          <a:srcRect/>
          <a:stretch>
            <a:fillRect/>
          </a:stretch>
        </p:blipFill>
        <p:spPr bwMode="auto">
          <a:xfrm>
            <a:off x="1206500" y="3924300"/>
            <a:ext cx="800100" cy="927100"/>
          </a:xfrm>
          <a:prstGeom prst="rect">
            <a:avLst/>
          </a:prstGeom>
          <a:noFill/>
          <a:ln w="12700" cap="flat">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7696200" y="6096000"/>
            <a:ext cx="13716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p:txBody>
          <a:bodyPr/>
          <a:lstStyle/>
          <a:p>
            <a:r>
              <a:rPr lang="ja-JP" altLang="en-US" dirty="0" smtClean="0"/>
              <a:t>テクニカルソリューション</a:t>
            </a:r>
            <a:endParaRPr lang="en-CA" dirty="0"/>
          </a:p>
        </p:txBody>
      </p:sp>
      <p:sp>
        <p:nvSpPr>
          <p:cNvPr id="7" name="Cloud 6"/>
          <p:cNvSpPr/>
          <p:nvPr/>
        </p:nvSpPr>
        <p:spPr>
          <a:xfrm>
            <a:off x="2209800" y="1908048"/>
            <a:ext cx="1752600" cy="914400"/>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4572000" y="1831848"/>
            <a:ext cx="16002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4800600" y="2060448"/>
            <a:ext cx="1143000" cy="457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Can 9"/>
          <p:cNvSpPr/>
          <p:nvPr/>
        </p:nvSpPr>
        <p:spPr>
          <a:xfrm>
            <a:off x="7086600" y="1679448"/>
            <a:ext cx="914400" cy="1216152"/>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Can 10"/>
          <p:cNvSpPr/>
          <p:nvPr/>
        </p:nvSpPr>
        <p:spPr>
          <a:xfrm>
            <a:off x="7086600" y="3203448"/>
            <a:ext cx="914400" cy="1216152"/>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 name="Picture 21"/>
          <p:cNvPicPr>
            <a:picLocks noChangeAspect="1" noChangeArrowheads="1"/>
          </p:cNvPicPr>
          <p:nvPr/>
        </p:nvPicPr>
        <p:blipFill>
          <a:blip r:embed="rId3" cstate="print"/>
          <a:srcRect/>
          <a:stretch>
            <a:fillRect/>
          </a:stretch>
        </p:blipFill>
        <p:spPr bwMode="auto">
          <a:xfrm>
            <a:off x="5670996" y="4790182"/>
            <a:ext cx="1174303" cy="825500"/>
          </a:xfrm>
          <a:prstGeom prst="rect">
            <a:avLst/>
          </a:prstGeom>
          <a:noFill/>
          <a:ln w="12700" cap="flat">
            <a:noFill/>
            <a:miter lim="800000"/>
            <a:headEnd/>
            <a:tailEnd/>
          </a:ln>
        </p:spPr>
      </p:pic>
      <p:pic>
        <p:nvPicPr>
          <p:cNvPr id="18" name="Picture 20"/>
          <p:cNvPicPr>
            <a:picLocks noChangeAspect="1" noChangeArrowheads="1"/>
          </p:cNvPicPr>
          <p:nvPr/>
        </p:nvPicPr>
        <p:blipFill>
          <a:blip r:embed="rId4" cstate="print"/>
          <a:srcRect/>
          <a:stretch>
            <a:fillRect/>
          </a:stretch>
        </p:blipFill>
        <p:spPr bwMode="auto">
          <a:xfrm>
            <a:off x="5791200" y="5854710"/>
            <a:ext cx="863600" cy="688072"/>
          </a:xfrm>
          <a:prstGeom prst="rect">
            <a:avLst/>
          </a:prstGeom>
          <a:noFill/>
          <a:ln w="12700" cap="flat">
            <a:noFill/>
            <a:miter lim="800000"/>
            <a:headEnd/>
            <a:tailEnd/>
          </a:ln>
        </p:spPr>
      </p:pic>
      <p:pic>
        <p:nvPicPr>
          <p:cNvPr id="19" name="Picture 26"/>
          <p:cNvPicPr>
            <a:picLocks noChangeAspect="1" noChangeArrowheads="1"/>
          </p:cNvPicPr>
          <p:nvPr/>
        </p:nvPicPr>
        <p:blipFill>
          <a:blip r:embed="rId5" cstate="print"/>
          <a:srcRect/>
          <a:stretch>
            <a:fillRect/>
          </a:stretch>
        </p:blipFill>
        <p:spPr bwMode="auto">
          <a:xfrm>
            <a:off x="990600" y="1831848"/>
            <a:ext cx="800100" cy="927100"/>
          </a:xfrm>
          <a:prstGeom prst="rect">
            <a:avLst/>
          </a:prstGeom>
          <a:noFill/>
          <a:ln w="12700" cap="flat">
            <a:noFill/>
            <a:miter lim="800000"/>
            <a:headEnd/>
            <a:tailEnd/>
          </a:ln>
        </p:spPr>
      </p:pic>
      <p:sp>
        <p:nvSpPr>
          <p:cNvPr id="20" name="TextBox 19"/>
          <p:cNvSpPr txBox="1"/>
          <p:nvPr/>
        </p:nvSpPr>
        <p:spPr>
          <a:xfrm>
            <a:off x="7086600" y="4866382"/>
            <a:ext cx="1828800" cy="584775"/>
          </a:xfrm>
          <a:prstGeom prst="rect">
            <a:avLst/>
          </a:prstGeom>
          <a:noFill/>
        </p:spPr>
        <p:txBody>
          <a:bodyPr wrap="square" rtlCol="0">
            <a:spAutoFit/>
          </a:bodyPr>
          <a:lstStyle/>
          <a:p>
            <a:r>
              <a:rPr lang="ja-JP" altLang="en-US" sz="3200" dirty="0" smtClean="0"/>
              <a:t>危険</a:t>
            </a:r>
            <a:r>
              <a:rPr lang="en-CA" sz="3200" dirty="0" smtClean="0"/>
              <a:t>!</a:t>
            </a:r>
          </a:p>
        </p:txBody>
      </p:sp>
      <p:sp>
        <p:nvSpPr>
          <p:cNvPr id="21" name="TextBox 20"/>
          <p:cNvSpPr txBox="1"/>
          <p:nvPr/>
        </p:nvSpPr>
        <p:spPr>
          <a:xfrm>
            <a:off x="7086600" y="5867400"/>
            <a:ext cx="1828800" cy="584776"/>
          </a:xfrm>
          <a:prstGeom prst="rect">
            <a:avLst/>
          </a:prstGeom>
          <a:noFill/>
        </p:spPr>
        <p:txBody>
          <a:bodyPr wrap="square" rtlCol="0">
            <a:spAutoFit/>
          </a:bodyPr>
          <a:lstStyle/>
          <a:p>
            <a:r>
              <a:rPr lang="ja-JP" altLang="en-US" sz="3200" dirty="0" smtClean="0"/>
              <a:t>範囲外</a:t>
            </a:r>
            <a:endParaRPr lang="en-CA" sz="3200" dirty="0" smtClean="0"/>
          </a:p>
        </p:txBody>
      </p:sp>
      <p:sp>
        <p:nvSpPr>
          <p:cNvPr id="12" name="TextBox 11"/>
          <p:cNvSpPr txBox="1"/>
          <p:nvPr/>
        </p:nvSpPr>
        <p:spPr>
          <a:xfrm>
            <a:off x="626185" y="4495800"/>
            <a:ext cx="2787943" cy="1938992"/>
          </a:xfrm>
          <a:prstGeom prst="rect">
            <a:avLst/>
          </a:prstGeom>
          <a:noFill/>
        </p:spPr>
        <p:txBody>
          <a:bodyPr wrap="none" rtlCol="0">
            <a:spAutoFit/>
          </a:bodyPr>
          <a:lstStyle/>
          <a:p>
            <a:r>
              <a:rPr lang="ja-JP" altLang="en-US" sz="2400" b="1" dirty="0" smtClean="0"/>
              <a:t>技術</a:t>
            </a:r>
            <a:r>
              <a:rPr lang="en-CA" sz="2400" b="1" dirty="0" smtClean="0"/>
              <a:t>:</a:t>
            </a:r>
          </a:p>
          <a:p>
            <a:pPr>
              <a:buFontTx/>
              <a:buChar char="-"/>
            </a:pPr>
            <a:r>
              <a:rPr lang="en-CA" sz="2400" dirty="0" smtClean="0"/>
              <a:t> &lt;</a:t>
            </a:r>
            <a:r>
              <a:rPr lang="ja-JP" altLang="en-US" sz="2400" dirty="0" smtClean="0"/>
              <a:t>言語</a:t>
            </a:r>
            <a:r>
              <a:rPr lang="en-CA" sz="2400" dirty="0" smtClean="0"/>
              <a:t>&gt;</a:t>
            </a:r>
          </a:p>
          <a:p>
            <a:pPr>
              <a:buFontTx/>
              <a:buChar char="-"/>
            </a:pPr>
            <a:r>
              <a:rPr lang="en-CA" sz="2400" dirty="0" smtClean="0"/>
              <a:t> &lt;</a:t>
            </a:r>
            <a:r>
              <a:rPr lang="ja-JP" altLang="en-US" sz="2400" dirty="0" smtClean="0"/>
              <a:t>ライブラリ</a:t>
            </a:r>
            <a:r>
              <a:rPr lang="en-CA" sz="2400" dirty="0" smtClean="0"/>
              <a:t>&gt;</a:t>
            </a:r>
          </a:p>
          <a:p>
            <a:pPr>
              <a:buFontTx/>
              <a:buChar char="-"/>
            </a:pPr>
            <a:r>
              <a:rPr lang="en-CA" sz="2400" dirty="0" smtClean="0"/>
              <a:t> &lt;</a:t>
            </a:r>
            <a:r>
              <a:rPr lang="ja-JP" altLang="en-US" sz="2400" dirty="0" smtClean="0"/>
              <a:t>ツール</a:t>
            </a:r>
            <a:r>
              <a:rPr lang="en-CA" sz="2400" dirty="0" smtClean="0"/>
              <a:t>&gt;</a:t>
            </a:r>
          </a:p>
          <a:p>
            <a:pPr>
              <a:buFontTx/>
              <a:buChar char="-"/>
            </a:pPr>
            <a:r>
              <a:rPr lang="en-CA" sz="2400" dirty="0" smtClean="0"/>
              <a:t> &lt;</a:t>
            </a:r>
            <a:r>
              <a:rPr lang="en-CA" sz="2400" dirty="0" err="1" smtClean="0"/>
              <a:t>その他</a:t>
            </a:r>
            <a:r>
              <a:rPr lang="ja-JP" altLang="en-US" sz="2400" dirty="0" smtClean="0"/>
              <a:t>技術要素</a:t>
            </a:r>
            <a:r>
              <a:rPr lang="en-CA" sz="2400" dirty="0" smtClean="0"/>
              <a:t>&gt;</a:t>
            </a:r>
            <a:endParaRPr lang="en-CA"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夜も眠れないようなこと</a:t>
            </a:r>
            <a:endParaRPr lang="en-CA" dirty="0"/>
          </a:p>
        </p:txBody>
      </p:sp>
      <p:sp>
        <p:nvSpPr>
          <p:cNvPr id="3" name="Content Placeholder 2"/>
          <p:cNvSpPr>
            <a:spLocks noGrp="1"/>
          </p:cNvSpPr>
          <p:nvPr>
            <p:ph idx="1"/>
          </p:nvPr>
        </p:nvSpPr>
        <p:spPr/>
        <p:txBody>
          <a:bodyPr/>
          <a:lstStyle/>
          <a:p>
            <a:r>
              <a:rPr lang="en-CA" dirty="0" smtClean="0"/>
              <a:t>&lt;</a:t>
            </a:r>
            <a:r>
              <a:rPr lang="ja-JP" altLang="en-US" dirty="0" smtClean="0"/>
              <a:t>恐ろしいこと</a:t>
            </a:r>
            <a:r>
              <a:rPr lang="en-US" altLang="ja-JP" dirty="0" smtClean="0"/>
              <a:t> </a:t>
            </a:r>
            <a:r>
              <a:rPr lang="en-CA" dirty="0" smtClean="0"/>
              <a:t>#1&gt;</a:t>
            </a:r>
          </a:p>
          <a:p>
            <a:r>
              <a:rPr lang="en-CA" dirty="0" smtClean="0"/>
              <a:t>&lt;</a:t>
            </a:r>
            <a:r>
              <a:rPr lang="ja-JP" altLang="en-US" dirty="0"/>
              <a:t>恐ろしいこと</a:t>
            </a:r>
            <a:r>
              <a:rPr lang="en-US" altLang="ja-JP" dirty="0"/>
              <a:t> </a:t>
            </a:r>
            <a:r>
              <a:rPr lang="en-CA" dirty="0" smtClean="0"/>
              <a:t>#2&gt;</a:t>
            </a:r>
          </a:p>
          <a:p>
            <a:r>
              <a:rPr lang="en-CA" dirty="0" smtClean="0"/>
              <a:t>&lt;</a:t>
            </a:r>
            <a:r>
              <a:rPr lang="ja-JP" altLang="en-US" dirty="0"/>
              <a:t>恐ろしいこと</a:t>
            </a:r>
            <a:r>
              <a:rPr lang="en-US" altLang="ja-JP" dirty="0"/>
              <a:t> </a:t>
            </a:r>
            <a:r>
              <a:rPr lang="en-CA" dirty="0" smtClean="0"/>
              <a:t>#3&gt;</a:t>
            </a:r>
            <a:endParaRPr lang="en-CA" dirty="0"/>
          </a:p>
        </p:txBody>
      </p:sp>
      <p:sp>
        <p:nvSpPr>
          <p:cNvPr id="5" name="Rectangle 4"/>
          <p:cNvSpPr/>
          <p:nvPr/>
        </p:nvSpPr>
        <p:spPr>
          <a:xfrm>
            <a:off x="7696200" y="6096000"/>
            <a:ext cx="13716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p:cNvPicPr>
            <a:picLocks noChangeAspect="1" noChangeArrowheads="1"/>
          </p:cNvPicPr>
          <p:nvPr/>
        </p:nvPicPr>
        <p:blipFill>
          <a:blip r:embed="rId3" cstate="print"/>
          <a:srcRect/>
          <a:stretch>
            <a:fillRect/>
          </a:stretch>
        </p:blipFill>
        <p:spPr bwMode="auto">
          <a:xfrm>
            <a:off x="7226300" y="4330700"/>
            <a:ext cx="1206500" cy="2146300"/>
          </a:xfrm>
          <a:prstGeom prst="rect">
            <a:avLst/>
          </a:prstGeom>
          <a:noFill/>
          <a:ln w="12700" cap="flat">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a:t>
            </a:r>
            <a:r>
              <a:rPr lang="ja-JP" altLang="en-US" dirty="0" smtClean="0"/>
              <a:t>チーム</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1664411961"/>
              </p:ext>
            </p:extLst>
          </p:nvPr>
        </p:nvGraphicFramePr>
        <p:xfrm>
          <a:off x="685800" y="1397000"/>
          <a:ext cx="7924800" cy="4409439"/>
        </p:xfrm>
        <a:graphic>
          <a:graphicData uri="http://schemas.openxmlformats.org/drawingml/2006/table">
            <a:tbl>
              <a:tblPr firstRow="1" bandRow="1">
                <a:tableStyleId>{5C22544A-7EE6-4342-B048-85BDC9FD1C3A}</a:tableStyleId>
              </a:tblPr>
              <a:tblGrid>
                <a:gridCol w="609600"/>
                <a:gridCol w="1752600"/>
                <a:gridCol w="5562600"/>
              </a:tblGrid>
              <a:tr h="370840">
                <a:tc>
                  <a:txBody>
                    <a:bodyPr/>
                    <a:lstStyle/>
                    <a:p>
                      <a:r>
                        <a:rPr lang="en-CA" sz="2400" dirty="0" smtClean="0"/>
                        <a:t>#</a:t>
                      </a:r>
                      <a:endParaRPr lang="en-CA" sz="2400" dirty="0"/>
                    </a:p>
                  </a:txBody>
                  <a:tcPr/>
                </a:tc>
                <a:tc>
                  <a:txBody>
                    <a:bodyPr/>
                    <a:lstStyle/>
                    <a:p>
                      <a:r>
                        <a:rPr lang="ja-JP" altLang="en-US" sz="2400" dirty="0" smtClean="0"/>
                        <a:t>役割</a:t>
                      </a:r>
                      <a:endParaRPr lang="en-CA" sz="2400" dirty="0"/>
                    </a:p>
                  </a:txBody>
                  <a:tcPr/>
                </a:tc>
                <a:tc>
                  <a:txBody>
                    <a:bodyPr/>
                    <a:lstStyle/>
                    <a:p>
                      <a:r>
                        <a:rPr lang="ja-JP" altLang="en-US" sz="2400" dirty="0" smtClean="0"/>
                        <a:t>能力</a:t>
                      </a:r>
                      <a:r>
                        <a:rPr lang="en-CA" sz="2400" dirty="0" smtClean="0"/>
                        <a:t>/</a:t>
                      </a:r>
                      <a:r>
                        <a:rPr lang="ja-JP" altLang="en-US" sz="2400" dirty="0" smtClean="0"/>
                        <a:t>期待すること</a:t>
                      </a:r>
                      <a:endParaRPr lang="en-CA" sz="2400" dirty="0"/>
                    </a:p>
                  </a:txBody>
                  <a:tcPr/>
                </a:tc>
              </a:tr>
              <a:tr h="370840">
                <a:tc>
                  <a:txBody>
                    <a:bodyPr/>
                    <a:lstStyle/>
                    <a:p>
                      <a:r>
                        <a:rPr lang="en-CA" dirty="0" smtClean="0"/>
                        <a:t>1</a:t>
                      </a:r>
                      <a:endParaRPr lang="en-CA" dirty="0"/>
                    </a:p>
                  </a:txBody>
                  <a:tcPr/>
                </a:tc>
                <a:tc>
                  <a:txBody>
                    <a:bodyPr/>
                    <a:lstStyle/>
                    <a:p>
                      <a:r>
                        <a:rPr lang="ja-JP" altLang="en-US" dirty="0" smtClean="0"/>
                        <a:t>アナリスト</a:t>
                      </a:r>
                      <a:endParaRPr lang="en-CA" dirty="0"/>
                    </a:p>
                  </a:txBody>
                  <a:tcPr/>
                </a:tc>
                <a:tc>
                  <a:txBody>
                    <a:bodyPr/>
                    <a:lstStyle/>
                    <a:p>
                      <a:r>
                        <a:rPr lang="ja-JP" altLang="en-US" baseline="0" dirty="0" smtClean="0"/>
                        <a:t>ジャストインタイム分析が容易にできる</a:t>
                      </a:r>
                      <a:r>
                        <a:rPr lang="en-CA" baseline="0" dirty="0" smtClean="0"/>
                        <a:t>.</a:t>
                      </a:r>
                    </a:p>
                    <a:p>
                      <a:r>
                        <a:rPr lang="ja-JP" altLang="en-US" baseline="0" dirty="0" smtClean="0"/>
                        <a:t>テストが好きである</a:t>
                      </a:r>
                      <a:r>
                        <a:rPr lang="en-CA" baseline="0" dirty="0" smtClean="0"/>
                        <a:t>.</a:t>
                      </a:r>
                    </a:p>
                    <a:p>
                      <a:r>
                        <a:rPr lang="ja-JP" altLang="en-US" baseline="0" dirty="0" smtClean="0"/>
                        <a:t>素早い繰り返し開発が苦痛ではない</a:t>
                      </a:r>
                      <a:r>
                        <a:rPr lang="en-CA" baseline="0" dirty="0" smtClean="0"/>
                        <a:t>.</a:t>
                      </a:r>
                      <a:endParaRPr lang="en-CA" dirty="0" smtClean="0"/>
                    </a:p>
                  </a:txBody>
                  <a:tcPr/>
                </a:tc>
              </a:tr>
              <a:tr h="370840">
                <a:tc>
                  <a:txBody>
                    <a:bodyPr/>
                    <a:lstStyle/>
                    <a:p>
                      <a:r>
                        <a:rPr lang="en-CA" dirty="0" smtClean="0"/>
                        <a:t>2</a:t>
                      </a:r>
                      <a:endParaRPr lang="en-CA" dirty="0"/>
                    </a:p>
                  </a:txBody>
                  <a:tcPr/>
                </a:tc>
                <a:tc>
                  <a:txBody>
                    <a:bodyPr/>
                    <a:lstStyle/>
                    <a:p>
                      <a:r>
                        <a:rPr lang="ja-JP" altLang="en-US" dirty="0" smtClean="0"/>
                        <a:t>開発者</a:t>
                      </a:r>
                      <a:endParaRPr lang="en-CA" dirty="0"/>
                    </a:p>
                  </a:txBody>
                  <a:tcPr/>
                </a:tc>
                <a:tc>
                  <a:txBody>
                    <a:bodyPr/>
                    <a:lstStyle/>
                    <a:p>
                      <a:r>
                        <a:rPr lang="en-CA" dirty="0" smtClean="0"/>
                        <a:t>C#, MVC.NET,</a:t>
                      </a:r>
                      <a:r>
                        <a:rPr lang="en-CA" baseline="0" dirty="0" smtClean="0"/>
                        <a:t> </a:t>
                      </a:r>
                      <a:r>
                        <a:rPr lang="en-CA" baseline="0" dirty="0" err="1" smtClean="0"/>
                        <a:t>jQuery</a:t>
                      </a:r>
                      <a:r>
                        <a:rPr lang="en-CA" baseline="0" dirty="0" smtClean="0"/>
                        <a:t>, SQL</a:t>
                      </a:r>
                    </a:p>
                    <a:p>
                      <a:r>
                        <a:rPr lang="ja-JP" altLang="en-US" baseline="0" dirty="0" smtClean="0"/>
                        <a:t>ユニットテスト</a:t>
                      </a:r>
                      <a:r>
                        <a:rPr lang="en-CA" baseline="0" dirty="0" smtClean="0"/>
                        <a:t>, </a:t>
                      </a:r>
                      <a:r>
                        <a:rPr lang="ja-JP" altLang="en-US" baseline="0" dirty="0" smtClean="0"/>
                        <a:t>リファクタリング</a:t>
                      </a:r>
                      <a:r>
                        <a:rPr lang="en-CA" baseline="0" dirty="0" smtClean="0"/>
                        <a:t>, TDD, </a:t>
                      </a:r>
                      <a:r>
                        <a:rPr lang="ja-JP" altLang="en-US" baseline="0" dirty="0" smtClean="0"/>
                        <a:t>継続的インテグレーション</a:t>
                      </a:r>
                      <a:endParaRPr lang="en-CA" dirty="0"/>
                    </a:p>
                  </a:txBody>
                  <a:tcPr/>
                </a:tc>
              </a:tr>
              <a:tr h="370840">
                <a:tc>
                  <a:txBody>
                    <a:bodyPr/>
                    <a:lstStyle/>
                    <a:p>
                      <a:r>
                        <a:rPr lang="en-CA" dirty="0" smtClean="0"/>
                        <a:t>0.5</a:t>
                      </a:r>
                      <a:endParaRPr lang="en-CA" dirty="0"/>
                    </a:p>
                  </a:txBody>
                  <a:tcPr/>
                </a:tc>
                <a:tc>
                  <a:txBody>
                    <a:bodyPr/>
                    <a:lstStyle/>
                    <a:p>
                      <a:r>
                        <a:rPr lang="ja-JP" altLang="en-US" dirty="0" smtClean="0"/>
                        <a:t>プロジェクトマネージャ</a:t>
                      </a:r>
                      <a:endParaRPr lang="en-CA" dirty="0"/>
                    </a:p>
                  </a:txBody>
                  <a:tcPr/>
                </a:tc>
                <a:tc>
                  <a:txBody>
                    <a:bodyPr/>
                    <a:lstStyle/>
                    <a:p>
                      <a:r>
                        <a:rPr lang="ja-JP" altLang="en-US" baseline="0" dirty="0" smtClean="0"/>
                        <a:t>顔をあわせてのコミュニケーションへの責任</a:t>
                      </a:r>
                      <a:endParaRPr lang="en-US" altLang="ja-JP" baseline="0" dirty="0" smtClean="0"/>
                    </a:p>
                    <a:p>
                      <a:r>
                        <a:rPr lang="ja-JP" altLang="en-US" baseline="0" dirty="0" smtClean="0"/>
                        <a:t>状況報告</a:t>
                      </a:r>
                      <a:r>
                        <a:rPr lang="en-CA" baseline="0" dirty="0" smtClean="0"/>
                        <a:t>, </a:t>
                      </a:r>
                      <a:r>
                        <a:rPr lang="ja-JP" altLang="en-US" baseline="0" dirty="0" smtClean="0"/>
                        <a:t>スコープ</a:t>
                      </a:r>
                      <a:r>
                        <a:rPr lang="en-CA" baseline="0" dirty="0" smtClean="0"/>
                        <a:t>, </a:t>
                      </a:r>
                      <a:r>
                        <a:rPr lang="ja-JP" altLang="en-US" baseline="0" dirty="0" smtClean="0"/>
                        <a:t>予算</a:t>
                      </a:r>
                      <a:r>
                        <a:rPr lang="en-CA" baseline="0" dirty="0" smtClean="0"/>
                        <a:t>, </a:t>
                      </a:r>
                      <a:r>
                        <a:rPr lang="ja-JP" altLang="en-US" baseline="0" dirty="0" smtClean="0"/>
                        <a:t>上への報告</a:t>
                      </a:r>
                      <a:endParaRPr lang="en-CA" dirty="0"/>
                    </a:p>
                  </a:txBody>
                  <a:tcPr/>
                </a:tc>
              </a:tr>
              <a:tr h="370840">
                <a:tc>
                  <a:txBody>
                    <a:bodyPr/>
                    <a:lstStyle/>
                    <a:p>
                      <a:endParaRPr lang="en-CA"/>
                    </a:p>
                  </a:txBody>
                  <a:tcPr/>
                </a:tc>
                <a:tc>
                  <a:txBody>
                    <a:bodyPr/>
                    <a:lstStyle/>
                    <a:p>
                      <a:endParaRPr lang="en-CA" dirty="0"/>
                    </a:p>
                  </a:txBody>
                  <a:tcPr/>
                </a:tc>
                <a:tc>
                  <a:txBody>
                    <a:bodyPr/>
                    <a:lstStyle/>
                    <a:p>
                      <a:endParaRPr lang="en-CA"/>
                    </a:p>
                  </a:txBody>
                  <a:tcPr/>
                </a:tc>
              </a:tr>
              <a:tr h="370840">
                <a:tc>
                  <a:txBody>
                    <a:bodyPr/>
                    <a:lstStyle/>
                    <a:p>
                      <a:endParaRPr lang="en-CA"/>
                    </a:p>
                  </a:txBody>
                  <a:tcPr/>
                </a:tc>
                <a:tc>
                  <a:txBody>
                    <a:bodyPr/>
                    <a:lstStyle/>
                    <a:p>
                      <a:endParaRPr lang="en-CA"/>
                    </a:p>
                  </a:txBody>
                  <a:tcPr/>
                </a:tc>
                <a:tc>
                  <a:txBody>
                    <a:bodyPr/>
                    <a:lstStyle/>
                    <a:p>
                      <a:endParaRPr lang="en-CA"/>
                    </a:p>
                  </a:txBody>
                  <a:tcPr/>
                </a:tc>
              </a:tr>
              <a:tr h="370840">
                <a:tc>
                  <a:txBody>
                    <a:bodyPr/>
                    <a:lstStyle/>
                    <a:p>
                      <a:endParaRPr lang="en-CA"/>
                    </a:p>
                  </a:txBody>
                  <a:tcPr/>
                </a:tc>
                <a:tc>
                  <a:txBody>
                    <a:bodyPr/>
                    <a:lstStyle/>
                    <a:p>
                      <a:endParaRPr lang="en-CA"/>
                    </a:p>
                  </a:txBody>
                  <a:tcPr/>
                </a:tc>
                <a:tc>
                  <a:txBody>
                    <a:bodyPr/>
                    <a:lstStyle/>
                    <a:p>
                      <a:endParaRPr lang="en-CA"/>
                    </a:p>
                  </a:txBody>
                  <a:tcPr/>
                </a:tc>
              </a:tr>
              <a:tr h="370840">
                <a:tc>
                  <a:txBody>
                    <a:bodyPr/>
                    <a:lstStyle/>
                    <a:p>
                      <a:endParaRPr lang="en-CA"/>
                    </a:p>
                  </a:txBody>
                  <a:tcPr/>
                </a:tc>
                <a:tc>
                  <a:txBody>
                    <a:bodyPr/>
                    <a:lstStyle/>
                    <a:p>
                      <a:endParaRPr lang="en-CA"/>
                    </a:p>
                  </a:txBody>
                  <a:tcPr/>
                </a:tc>
                <a:tc>
                  <a:txBody>
                    <a:bodyPr/>
                    <a:lstStyle/>
                    <a:p>
                      <a:endParaRPr lang="en-CA" dirty="0"/>
                    </a:p>
                  </a:txBody>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どのくらい大きいのか？</a:t>
            </a:r>
            <a:endParaRPr lang="en-CA" dirty="0"/>
          </a:p>
        </p:txBody>
      </p:sp>
      <p:sp>
        <p:nvSpPr>
          <p:cNvPr id="4" name="Chevron 3"/>
          <p:cNvSpPr/>
          <p:nvPr/>
        </p:nvSpPr>
        <p:spPr>
          <a:xfrm>
            <a:off x="1661311" y="2819400"/>
            <a:ext cx="6172200" cy="68580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 name="Pentagon 4"/>
          <p:cNvSpPr/>
          <p:nvPr/>
        </p:nvSpPr>
        <p:spPr>
          <a:xfrm rot="5400000">
            <a:off x="3490111" y="2514600"/>
            <a:ext cx="838200" cy="228600"/>
          </a:xfrm>
          <a:prstGeom prst="homePlat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Pentagon 6"/>
          <p:cNvSpPr/>
          <p:nvPr/>
        </p:nvSpPr>
        <p:spPr>
          <a:xfrm rot="5400000">
            <a:off x="5471311" y="2514600"/>
            <a:ext cx="838200" cy="228600"/>
          </a:xfrm>
          <a:prstGeom prst="homePlat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Pentagon 8"/>
          <p:cNvSpPr/>
          <p:nvPr/>
        </p:nvSpPr>
        <p:spPr>
          <a:xfrm rot="5400000">
            <a:off x="7452511" y="2514600"/>
            <a:ext cx="838200" cy="228600"/>
          </a:xfrm>
          <a:prstGeom prst="homePlat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7071511" y="1371600"/>
            <a:ext cx="1377651" cy="707886"/>
          </a:xfrm>
          <a:prstGeom prst="rect">
            <a:avLst/>
          </a:prstGeom>
          <a:noFill/>
        </p:spPr>
        <p:txBody>
          <a:bodyPr wrap="none" rtlCol="0">
            <a:spAutoFit/>
          </a:bodyPr>
          <a:lstStyle/>
          <a:p>
            <a:r>
              <a:rPr lang="ja-JP" altLang="en-US" sz="4000" b="1" dirty="0" smtClean="0"/>
              <a:t>出荷</a:t>
            </a:r>
            <a:r>
              <a:rPr lang="en-CA" sz="4000" b="1" dirty="0" smtClean="0"/>
              <a:t>!</a:t>
            </a:r>
            <a:endParaRPr lang="en-CA" sz="4000" b="1" dirty="0"/>
          </a:p>
        </p:txBody>
      </p:sp>
      <p:sp>
        <p:nvSpPr>
          <p:cNvPr id="11" name="TextBox 10"/>
          <p:cNvSpPr txBox="1"/>
          <p:nvPr/>
        </p:nvSpPr>
        <p:spPr>
          <a:xfrm>
            <a:off x="1661311" y="2209800"/>
            <a:ext cx="902811" cy="523220"/>
          </a:xfrm>
          <a:prstGeom prst="rect">
            <a:avLst/>
          </a:prstGeom>
          <a:noFill/>
        </p:spPr>
        <p:txBody>
          <a:bodyPr wrap="none" rtlCol="0">
            <a:spAutoFit/>
          </a:bodyPr>
          <a:lstStyle/>
          <a:p>
            <a:r>
              <a:rPr lang="ja-JP" altLang="en-US" sz="2800" dirty="0" smtClean="0"/>
              <a:t>構築</a:t>
            </a:r>
            <a:endParaRPr lang="en-CA" sz="2800" dirty="0"/>
          </a:p>
        </p:txBody>
      </p:sp>
      <p:sp>
        <p:nvSpPr>
          <p:cNvPr id="12" name="TextBox 11"/>
          <p:cNvSpPr txBox="1"/>
          <p:nvPr/>
        </p:nvSpPr>
        <p:spPr>
          <a:xfrm>
            <a:off x="4480066" y="2209800"/>
            <a:ext cx="762645" cy="523220"/>
          </a:xfrm>
          <a:prstGeom prst="rect">
            <a:avLst/>
          </a:prstGeom>
          <a:noFill/>
        </p:spPr>
        <p:txBody>
          <a:bodyPr wrap="none" rtlCol="0">
            <a:spAutoFit/>
          </a:bodyPr>
          <a:lstStyle/>
          <a:p>
            <a:r>
              <a:rPr lang="en-CA" sz="2800" dirty="0" smtClean="0"/>
              <a:t>UAT</a:t>
            </a:r>
            <a:endParaRPr lang="en-CA" sz="2800" dirty="0"/>
          </a:p>
        </p:txBody>
      </p:sp>
      <p:sp>
        <p:nvSpPr>
          <p:cNvPr id="13" name="TextBox 12"/>
          <p:cNvSpPr txBox="1"/>
          <p:nvPr/>
        </p:nvSpPr>
        <p:spPr>
          <a:xfrm>
            <a:off x="6096000" y="2286000"/>
            <a:ext cx="1518364" cy="400110"/>
          </a:xfrm>
          <a:prstGeom prst="rect">
            <a:avLst/>
          </a:prstGeom>
          <a:noFill/>
        </p:spPr>
        <p:txBody>
          <a:bodyPr wrap="none" rtlCol="0">
            <a:spAutoFit/>
          </a:bodyPr>
          <a:lstStyle/>
          <a:p>
            <a:r>
              <a:rPr lang="ja-JP" altLang="en-US" sz="2000" dirty="0" smtClean="0"/>
              <a:t>トレーニング</a:t>
            </a:r>
            <a:endParaRPr lang="en-CA" sz="2000" dirty="0"/>
          </a:p>
        </p:txBody>
      </p:sp>
      <p:sp>
        <p:nvSpPr>
          <p:cNvPr id="14" name="TextBox 13"/>
          <p:cNvSpPr txBox="1"/>
          <p:nvPr/>
        </p:nvSpPr>
        <p:spPr>
          <a:xfrm>
            <a:off x="2042311" y="2895600"/>
            <a:ext cx="1183687" cy="523220"/>
          </a:xfrm>
          <a:prstGeom prst="rect">
            <a:avLst/>
          </a:prstGeom>
          <a:noFill/>
        </p:spPr>
        <p:txBody>
          <a:bodyPr wrap="none" rtlCol="0">
            <a:spAutoFit/>
          </a:bodyPr>
          <a:lstStyle/>
          <a:p>
            <a:r>
              <a:rPr lang="en-CA" sz="2800" dirty="0" smtClean="0">
                <a:solidFill>
                  <a:schemeClr val="bg1"/>
                </a:solidFill>
              </a:rPr>
              <a:t>~3</a:t>
            </a:r>
            <a:r>
              <a:rPr lang="ja-JP" altLang="en-US" sz="2800" dirty="0" smtClean="0">
                <a:solidFill>
                  <a:schemeClr val="bg1"/>
                </a:solidFill>
              </a:rPr>
              <a:t>ヶ月</a:t>
            </a:r>
            <a:endParaRPr lang="en-CA" sz="2800" dirty="0">
              <a:solidFill>
                <a:schemeClr val="bg1"/>
              </a:solidFill>
            </a:endParaRPr>
          </a:p>
        </p:txBody>
      </p:sp>
      <p:sp>
        <p:nvSpPr>
          <p:cNvPr id="15" name="TextBox 14"/>
          <p:cNvSpPr txBox="1"/>
          <p:nvPr/>
        </p:nvSpPr>
        <p:spPr>
          <a:xfrm>
            <a:off x="4368010" y="2895600"/>
            <a:ext cx="1165979" cy="523220"/>
          </a:xfrm>
          <a:prstGeom prst="rect">
            <a:avLst/>
          </a:prstGeom>
          <a:noFill/>
        </p:spPr>
        <p:txBody>
          <a:bodyPr wrap="none" rtlCol="0">
            <a:spAutoFit/>
          </a:bodyPr>
          <a:lstStyle/>
          <a:p>
            <a:r>
              <a:rPr lang="en-CA" sz="2800" dirty="0" smtClean="0">
                <a:solidFill>
                  <a:schemeClr val="bg1"/>
                </a:solidFill>
              </a:rPr>
              <a:t> 1</a:t>
            </a:r>
            <a:r>
              <a:rPr lang="ja-JP" altLang="en-US" sz="2800" dirty="0" smtClean="0">
                <a:solidFill>
                  <a:schemeClr val="bg1"/>
                </a:solidFill>
              </a:rPr>
              <a:t>週間</a:t>
            </a:r>
            <a:endParaRPr lang="en-CA" sz="2800" dirty="0">
              <a:solidFill>
                <a:schemeClr val="bg1"/>
              </a:solidFill>
            </a:endParaRPr>
          </a:p>
        </p:txBody>
      </p:sp>
      <p:sp>
        <p:nvSpPr>
          <p:cNvPr id="16" name="TextBox 15"/>
          <p:cNvSpPr txBox="1"/>
          <p:nvPr/>
        </p:nvSpPr>
        <p:spPr>
          <a:xfrm>
            <a:off x="6349210" y="2895600"/>
            <a:ext cx="1247156" cy="523220"/>
          </a:xfrm>
          <a:prstGeom prst="rect">
            <a:avLst/>
          </a:prstGeom>
          <a:noFill/>
        </p:spPr>
        <p:txBody>
          <a:bodyPr wrap="none" rtlCol="0">
            <a:spAutoFit/>
          </a:bodyPr>
          <a:lstStyle/>
          <a:p>
            <a:r>
              <a:rPr lang="en-CA" sz="2800" dirty="0" smtClean="0">
                <a:solidFill>
                  <a:schemeClr val="bg1"/>
                </a:solidFill>
              </a:rPr>
              <a:t> 1 </a:t>
            </a:r>
            <a:r>
              <a:rPr lang="ja-JP" altLang="en-US" sz="2800" dirty="0" smtClean="0">
                <a:solidFill>
                  <a:schemeClr val="bg1"/>
                </a:solidFill>
              </a:rPr>
              <a:t>週間</a:t>
            </a:r>
            <a:endParaRPr lang="en-CA" sz="2800" dirty="0">
              <a:solidFill>
                <a:schemeClr val="bg1"/>
              </a:solidFill>
            </a:endParaRPr>
          </a:p>
        </p:txBody>
      </p:sp>
      <p:sp>
        <p:nvSpPr>
          <p:cNvPr id="17" name="TextBox 16"/>
          <p:cNvSpPr txBox="1"/>
          <p:nvPr/>
        </p:nvSpPr>
        <p:spPr>
          <a:xfrm>
            <a:off x="1668050" y="3886200"/>
            <a:ext cx="6681837" cy="584776"/>
          </a:xfrm>
          <a:prstGeom prst="rect">
            <a:avLst/>
          </a:prstGeom>
          <a:noFill/>
        </p:spPr>
        <p:txBody>
          <a:bodyPr wrap="none" rtlCol="0">
            <a:spAutoFit/>
          </a:bodyPr>
          <a:lstStyle/>
          <a:p>
            <a:r>
              <a:rPr lang="ja-JP" altLang="en-US" sz="3200" dirty="0" smtClean="0">
                <a:latin typeface="Calibri Bold" pitchFamily="34" charset="0"/>
                <a:cs typeface="Calibri Bold" pitchFamily="34" charset="0"/>
              </a:rPr>
              <a:t>これは想定です</a:t>
            </a:r>
            <a:r>
              <a:rPr lang="en-CA" sz="3200" dirty="0" smtClean="0">
                <a:latin typeface="Calibri Bold" pitchFamily="34" charset="0"/>
                <a:cs typeface="Calibri Bold" pitchFamily="34" charset="0"/>
              </a:rPr>
              <a:t>. </a:t>
            </a:r>
            <a:r>
              <a:rPr lang="ja-JP" altLang="en-US" sz="3200" dirty="0" smtClean="0">
                <a:latin typeface="Calibri Bold" pitchFamily="34" charset="0"/>
                <a:cs typeface="Calibri Bold" pitchFamily="34" charset="0"/>
              </a:rPr>
              <a:t>約束ではありません</a:t>
            </a:r>
            <a:r>
              <a:rPr lang="en-CA" sz="3200" dirty="0" smtClean="0">
                <a:latin typeface="Calibri Bold" pitchFamily="34" charset="0"/>
                <a:cs typeface="Calibri Bold" pitchFamily="34" charset="0"/>
              </a:rPr>
              <a:t>.</a:t>
            </a:r>
            <a:endParaRPr lang="en-CA" sz="3200" dirty="0">
              <a:latin typeface="Calibri Bold" pitchFamily="34" charset="0"/>
              <a:cs typeface="Calibri Bold" pitchFamily="34" charset="0"/>
            </a:endParaRPr>
          </a:p>
        </p:txBody>
      </p:sp>
      <p:sp>
        <p:nvSpPr>
          <p:cNvPr id="20" name="Freeform 19"/>
          <p:cNvSpPr/>
          <p:nvPr/>
        </p:nvSpPr>
        <p:spPr>
          <a:xfrm>
            <a:off x="2067075" y="4480560"/>
            <a:ext cx="4859020" cy="701040"/>
          </a:xfrm>
          <a:custGeom>
            <a:avLst/>
            <a:gdLst>
              <a:gd name="connsiteX0" fmla="*/ 0 w 4859020"/>
              <a:gd name="connsiteY0" fmla="*/ 0 h 1310640"/>
              <a:gd name="connsiteX1" fmla="*/ 4709160 w 4859020"/>
              <a:gd name="connsiteY1" fmla="*/ 121920 h 1310640"/>
              <a:gd name="connsiteX2" fmla="*/ 899160 w 4859020"/>
              <a:gd name="connsiteY2" fmla="*/ 274320 h 1310640"/>
              <a:gd name="connsiteX3" fmla="*/ 3855720 w 4859020"/>
              <a:gd name="connsiteY3" fmla="*/ 457200 h 1310640"/>
              <a:gd name="connsiteX4" fmla="*/ 1584960 w 4859020"/>
              <a:gd name="connsiteY4" fmla="*/ 609600 h 1310640"/>
              <a:gd name="connsiteX5" fmla="*/ 3002280 w 4859020"/>
              <a:gd name="connsiteY5" fmla="*/ 762000 h 1310640"/>
              <a:gd name="connsiteX6" fmla="*/ 2362200 w 4859020"/>
              <a:gd name="connsiteY6" fmla="*/ 899160 h 1310640"/>
              <a:gd name="connsiteX7" fmla="*/ 2316480 w 4859020"/>
              <a:gd name="connsiteY7" fmla="*/ 1310640 h 131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9020" h="1310640">
                <a:moveTo>
                  <a:pt x="0" y="0"/>
                </a:moveTo>
                <a:lnTo>
                  <a:pt x="4709160" y="121920"/>
                </a:lnTo>
                <a:cubicBezTo>
                  <a:pt x="4859020" y="167640"/>
                  <a:pt x="1041400" y="218440"/>
                  <a:pt x="899160" y="274320"/>
                </a:cubicBezTo>
                <a:cubicBezTo>
                  <a:pt x="756920" y="330200"/>
                  <a:pt x="3741420" y="401320"/>
                  <a:pt x="3855720" y="457200"/>
                </a:cubicBezTo>
                <a:cubicBezTo>
                  <a:pt x="3970020" y="513080"/>
                  <a:pt x="1727200" y="558800"/>
                  <a:pt x="1584960" y="609600"/>
                </a:cubicBezTo>
                <a:cubicBezTo>
                  <a:pt x="1442720" y="660400"/>
                  <a:pt x="2872740" y="713740"/>
                  <a:pt x="3002280" y="762000"/>
                </a:cubicBezTo>
                <a:cubicBezTo>
                  <a:pt x="3131820" y="810260"/>
                  <a:pt x="2476500" y="807720"/>
                  <a:pt x="2362200" y="899160"/>
                </a:cubicBezTo>
                <a:cubicBezTo>
                  <a:pt x="2247900" y="990600"/>
                  <a:pt x="2282190" y="1150620"/>
                  <a:pt x="2316480" y="1310640"/>
                </a:cubicBezTo>
              </a:path>
            </a:pathLst>
          </a:custGeom>
          <a:ln w="25400" cmpd="sng">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pic>
        <p:nvPicPr>
          <p:cNvPr id="18" name="Picture 1"/>
          <p:cNvPicPr>
            <a:picLocks noChangeAspect="1" noChangeArrowheads="1"/>
          </p:cNvPicPr>
          <p:nvPr/>
        </p:nvPicPr>
        <p:blipFill>
          <a:blip r:embed="rId3" cstate="print"/>
          <a:srcRect/>
          <a:stretch>
            <a:fillRect/>
          </a:stretch>
        </p:blipFill>
        <p:spPr bwMode="auto">
          <a:xfrm>
            <a:off x="431800" y="2741613"/>
            <a:ext cx="1066800" cy="839787"/>
          </a:xfrm>
          <a:prstGeom prst="rect">
            <a:avLst/>
          </a:prstGeom>
          <a:noFill/>
          <a:ln w="12700" cap="flat">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Rectangle 118"/>
          <p:cNvSpPr/>
          <p:nvPr/>
        </p:nvSpPr>
        <p:spPr>
          <a:xfrm>
            <a:off x="7696200" y="6096000"/>
            <a:ext cx="13716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p:txBody>
          <a:bodyPr/>
          <a:lstStyle/>
          <a:p>
            <a:r>
              <a:rPr lang="ja-JP" altLang="en-US" dirty="0" smtClean="0"/>
              <a:t>トレードオフ　スライダー</a:t>
            </a:r>
            <a:endParaRPr lang="en-CA" dirty="0"/>
          </a:p>
        </p:txBody>
      </p:sp>
      <p:graphicFrame>
        <p:nvGraphicFramePr>
          <p:cNvPr id="61" name="Table 60"/>
          <p:cNvGraphicFramePr>
            <a:graphicFrameLocks noGrp="1"/>
          </p:cNvGraphicFramePr>
          <p:nvPr>
            <p:extLst>
              <p:ext uri="{D42A27DB-BD31-4B8C-83A1-F6EECF244321}">
                <p14:modId xmlns:p14="http://schemas.microsoft.com/office/powerpoint/2010/main" val="3399242852"/>
              </p:ext>
            </p:extLst>
          </p:nvPr>
        </p:nvGraphicFramePr>
        <p:xfrm>
          <a:off x="457200" y="1371600"/>
          <a:ext cx="8229600" cy="2349600"/>
        </p:xfrm>
        <a:graphic>
          <a:graphicData uri="http://schemas.openxmlformats.org/drawingml/2006/table">
            <a:tbl>
              <a:tblPr firstRow="1" bandRow="1">
                <a:tableStyleId>{5C22544A-7EE6-4342-B048-85BDC9FD1C3A}</a:tableStyleId>
              </a:tblPr>
              <a:tblGrid>
                <a:gridCol w="3048000"/>
                <a:gridCol w="5181600"/>
              </a:tblGrid>
              <a:tr h="377825">
                <a:tc>
                  <a:txBody>
                    <a:bodyPr/>
                    <a:lstStyle/>
                    <a:p>
                      <a:endParaRPr lang="en-CA" dirty="0"/>
                    </a:p>
                  </a:txBody>
                  <a:tcPr anchor="ctr"/>
                </a:tc>
                <a:tc>
                  <a:txBody>
                    <a:bodyPr/>
                    <a:lstStyle/>
                    <a:p>
                      <a:r>
                        <a:rPr lang="ja-JP" altLang="en-US" sz="2000" dirty="0" smtClean="0"/>
                        <a:t>典型的な４つの分類</a:t>
                      </a:r>
                      <a:endParaRPr lang="en-CA" sz="2000" dirty="0"/>
                    </a:p>
                  </a:txBody>
                  <a:tcPr anchor="ctr"/>
                </a:tc>
              </a:tr>
              <a:tr h="0">
                <a:tc>
                  <a:txBody>
                    <a:bodyPr/>
                    <a:lstStyle/>
                    <a:p>
                      <a:endParaRPr lang="en-CA"/>
                    </a:p>
                  </a:txBody>
                  <a:tcPr marT="72000" marB="72000" anchor="ctr"/>
                </a:tc>
                <a:tc>
                  <a:txBody>
                    <a:bodyPr/>
                    <a:lstStyle/>
                    <a:p>
                      <a:r>
                        <a:rPr lang="ja-JP" altLang="en-US" sz="2400" baseline="0" dirty="0" smtClean="0"/>
                        <a:t>フィーチャーが完了すること</a:t>
                      </a:r>
                      <a:r>
                        <a:rPr lang="en-CA" sz="2400" baseline="0" dirty="0" smtClean="0"/>
                        <a:t>(</a:t>
                      </a:r>
                      <a:r>
                        <a:rPr lang="ja-JP" altLang="en-US" sz="2400" baseline="0" dirty="0" smtClean="0"/>
                        <a:t>スコープ</a:t>
                      </a:r>
                      <a:r>
                        <a:rPr lang="en-CA" sz="2400" baseline="0" dirty="0" smtClean="0"/>
                        <a:t>)</a:t>
                      </a:r>
                      <a:endParaRPr lang="en-CA" sz="2400" dirty="0"/>
                    </a:p>
                  </a:txBody>
                  <a:tcPr marT="108000" marB="108000" anchor="ctr"/>
                </a:tc>
              </a:tr>
              <a:tr h="377825">
                <a:tc>
                  <a:txBody>
                    <a:bodyPr/>
                    <a:lstStyle/>
                    <a:p>
                      <a:endParaRPr lang="en-CA"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dirty="0" smtClean="0"/>
                        <a:t>予算内に収まること</a:t>
                      </a:r>
                      <a:r>
                        <a:rPr lang="en-CA" sz="2400" dirty="0" smtClean="0"/>
                        <a:t>(</a:t>
                      </a:r>
                      <a:r>
                        <a:rPr lang="ja-JP" altLang="en-US" sz="2400" dirty="0" smtClean="0"/>
                        <a:t>予算</a:t>
                      </a:r>
                      <a:r>
                        <a:rPr lang="en-CA" sz="2400" dirty="0" smtClean="0"/>
                        <a:t>)</a:t>
                      </a:r>
                      <a:endParaRPr lang="en-CA" sz="2000" dirty="0" smtClean="0"/>
                    </a:p>
                  </a:txBody>
                  <a:tcPr anchor="ctr"/>
                </a:tc>
              </a:tr>
              <a:tr h="377825">
                <a:tc>
                  <a:txBody>
                    <a:bodyPr/>
                    <a:lstStyle/>
                    <a:p>
                      <a:endParaRPr lang="en-CA" sz="2000" dirty="0"/>
                    </a:p>
                  </a:txBody>
                  <a:tcPr anchor="ctr"/>
                </a:tc>
                <a:tc>
                  <a:txBody>
                    <a:bodyPr/>
                    <a:lstStyle/>
                    <a:p>
                      <a:r>
                        <a:rPr lang="ja-JP" altLang="en-US" sz="2400" dirty="0" smtClean="0"/>
                        <a:t>時間通りに納入すること</a:t>
                      </a:r>
                      <a:r>
                        <a:rPr lang="en-CA" sz="2400" dirty="0" smtClean="0"/>
                        <a:t> (</a:t>
                      </a:r>
                      <a:r>
                        <a:rPr lang="ja-JP" altLang="en-US" sz="2400" dirty="0" smtClean="0"/>
                        <a:t>時間</a:t>
                      </a:r>
                      <a:r>
                        <a:rPr lang="en-CA" sz="2400" dirty="0" smtClean="0"/>
                        <a:t>)</a:t>
                      </a:r>
                      <a:endParaRPr lang="en-CA" sz="2000" dirty="0"/>
                    </a:p>
                  </a:txBody>
                  <a:tcPr anchor="ctr"/>
                </a:tc>
              </a:tr>
              <a:tr h="377825">
                <a:tc>
                  <a:txBody>
                    <a:bodyPr/>
                    <a:lstStyle/>
                    <a:p>
                      <a:endParaRPr lang="en-CA" sz="2000" dirty="0"/>
                    </a:p>
                  </a:txBody>
                  <a:tcPr anchor="ctr"/>
                </a:tc>
                <a:tc>
                  <a:txBody>
                    <a:bodyPr/>
                    <a:lstStyle/>
                    <a:p>
                      <a:r>
                        <a:rPr lang="ja-JP" altLang="en-US" sz="2400" dirty="0" smtClean="0"/>
                        <a:t>高い品質、少ないバグ</a:t>
                      </a:r>
                      <a:r>
                        <a:rPr lang="en-CA" sz="2400" dirty="0" smtClean="0"/>
                        <a:t>(</a:t>
                      </a:r>
                      <a:r>
                        <a:rPr lang="ja-JP" altLang="en-US" sz="2400" dirty="0" smtClean="0"/>
                        <a:t>品質</a:t>
                      </a:r>
                      <a:r>
                        <a:rPr lang="en-CA" sz="2400" dirty="0" smtClean="0"/>
                        <a:t>)</a:t>
                      </a:r>
                      <a:endParaRPr lang="en-CA" sz="2000" dirty="0"/>
                    </a:p>
                  </a:txBody>
                  <a:tcPr anchor="ctr"/>
                </a:tc>
              </a:tr>
            </a:tbl>
          </a:graphicData>
        </a:graphic>
      </p:graphicFrame>
      <p:grpSp>
        <p:nvGrpSpPr>
          <p:cNvPr id="62" name="Group 29"/>
          <p:cNvGrpSpPr>
            <a:grpSpLocks/>
          </p:cNvGrpSpPr>
          <p:nvPr/>
        </p:nvGrpSpPr>
        <p:grpSpPr bwMode="auto">
          <a:xfrm>
            <a:off x="762000" y="2087563"/>
            <a:ext cx="2489200" cy="274637"/>
            <a:chOff x="1254" y="1536"/>
            <a:chExt cx="1698" cy="173"/>
          </a:xfrm>
        </p:grpSpPr>
        <p:sp>
          <p:nvSpPr>
            <p:cNvPr id="63" name="Text Box 30"/>
            <p:cNvSpPr txBox="1">
              <a:spLocks noChangeArrowheads="1"/>
            </p:cNvSpPr>
            <p:nvPr/>
          </p:nvSpPr>
          <p:spPr bwMode="auto">
            <a:xfrm>
              <a:off x="1254" y="1536"/>
              <a:ext cx="234" cy="173"/>
            </a:xfrm>
            <a:prstGeom prst="rect">
              <a:avLst/>
            </a:prstGeom>
            <a:noFill/>
            <a:ln w="12700">
              <a:noFill/>
              <a:miter lim="800000"/>
              <a:headEnd/>
              <a:tailEnd/>
            </a:ln>
            <a:effectLst/>
          </p:spPr>
          <p:txBody>
            <a:bodyPr wrap="none" lIns="0" tIns="0" rIns="0" bIns="0">
              <a:spAutoFit/>
            </a:bodyPr>
            <a:lstStyle/>
            <a:p>
              <a:pPr algn="r">
                <a:spcAft>
                  <a:spcPct val="50000"/>
                </a:spcAft>
                <a:buClr>
                  <a:schemeClr val="accent1"/>
                </a:buClr>
                <a:buSzPct val="100000"/>
                <a:buFont typeface="Wingdings" pitchFamily="2" charset="2"/>
                <a:buNone/>
              </a:pPr>
              <a:r>
                <a:rPr lang="en-AU" b="1"/>
                <a:t>ON</a:t>
              </a:r>
            </a:p>
          </p:txBody>
        </p:sp>
        <p:cxnSp>
          <p:nvCxnSpPr>
            <p:cNvPr id="64" name="AutoShape 31"/>
            <p:cNvCxnSpPr>
              <a:cxnSpLocks noChangeShapeType="1"/>
              <a:stCxn id="63" idx="3"/>
              <a:endCxn id="65" idx="1"/>
            </p:cNvCxnSpPr>
            <p:nvPr/>
          </p:nvCxnSpPr>
          <p:spPr bwMode="auto">
            <a:xfrm>
              <a:off x="1488" y="1623"/>
              <a:ext cx="1152" cy="0"/>
            </a:xfrm>
            <a:prstGeom prst="straightConnector1">
              <a:avLst/>
            </a:prstGeom>
            <a:noFill/>
            <a:ln w="38100">
              <a:solidFill>
                <a:schemeClr val="tx1"/>
              </a:solidFill>
              <a:round/>
              <a:headEnd type="triangle" w="med" len="med"/>
              <a:tailEnd type="triangle" w="med" len="med"/>
            </a:ln>
            <a:effectLst/>
          </p:spPr>
        </p:cxnSp>
        <p:sp>
          <p:nvSpPr>
            <p:cNvPr id="65" name="Text Box 32"/>
            <p:cNvSpPr txBox="1">
              <a:spLocks noChangeArrowheads="1"/>
            </p:cNvSpPr>
            <p:nvPr/>
          </p:nvSpPr>
          <p:spPr bwMode="auto">
            <a:xfrm>
              <a:off x="2640" y="1536"/>
              <a:ext cx="312" cy="173"/>
            </a:xfrm>
            <a:prstGeom prst="rect">
              <a:avLst/>
            </a:prstGeom>
            <a:noFill/>
            <a:ln w="12700">
              <a:noFill/>
              <a:miter lim="800000"/>
              <a:headEnd/>
              <a:tailEnd/>
            </a:ln>
            <a:effectLst/>
          </p:spPr>
          <p:txBody>
            <a:bodyPr wrap="none" lIns="0" tIns="0" rIns="0" bIns="0">
              <a:spAutoFit/>
            </a:bodyPr>
            <a:lstStyle/>
            <a:p>
              <a:pPr>
                <a:spcAft>
                  <a:spcPct val="50000"/>
                </a:spcAft>
                <a:buClr>
                  <a:schemeClr val="accent1"/>
                </a:buClr>
                <a:buSzPct val="100000"/>
                <a:buFont typeface="Wingdings" pitchFamily="2" charset="2"/>
                <a:buNone/>
              </a:pPr>
              <a:r>
                <a:rPr lang="en-AU" b="1"/>
                <a:t>OFF</a:t>
              </a:r>
            </a:p>
          </p:txBody>
        </p:sp>
        <p:sp>
          <p:nvSpPr>
            <p:cNvPr id="66" name="Line 33"/>
            <p:cNvSpPr>
              <a:spLocks noChangeShapeType="1"/>
            </p:cNvSpPr>
            <p:nvPr/>
          </p:nvSpPr>
          <p:spPr bwMode="auto">
            <a:xfrm>
              <a:off x="2064" y="1536"/>
              <a:ext cx="0" cy="173"/>
            </a:xfrm>
            <a:prstGeom prst="line">
              <a:avLst/>
            </a:prstGeom>
            <a:noFill/>
            <a:ln w="12700">
              <a:solidFill>
                <a:schemeClr val="tx1"/>
              </a:solidFill>
              <a:round/>
              <a:headEnd/>
              <a:tailEnd/>
            </a:ln>
            <a:effectLst/>
          </p:spPr>
          <p:txBody>
            <a:bodyPr lIns="0" tIns="0" rIns="0" bIns="0"/>
            <a:lstStyle/>
            <a:p>
              <a:endParaRPr lang="en-CA"/>
            </a:p>
          </p:txBody>
        </p:sp>
        <p:sp>
          <p:nvSpPr>
            <p:cNvPr id="67" name="Line 34"/>
            <p:cNvSpPr>
              <a:spLocks noChangeShapeType="1"/>
            </p:cNvSpPr>
            <p:nvPr/>
          </p:nvSpPr>
          <p:spPr bwMode="auto">
            <a:xfrm>
              <a:off x="1824" y="1536"/>
              <a:ext cx="0" cy="173"/>
            </a:xfrm>
            <a:prstGeom prst="line">
              <a:avLst/>
            </a:prstGeom>
            <a:noFill/>
            <a:ln w="12700">
              <a:solidFill>
                <a:schemeClr val="tx1"/>
              </a:solidFill>
              <a:round/>
              <a:headEnd/>
              <a:tailEnd/>
            </a:ln>
            <a:effectLst/>
          </p:spPr>
          <p:txBody>
            <a:bodyPr lIns="0" tIns="0" rIns="0" bIns="0"/>
            <a:lstStyle/>
            <a:p>
              <a:endParaRPr lang="en-CA"/>
            </a:p>
          </p:txBody>
        </p:sp>
        <p:sp>
          <p:nvSpPr>
            <p:cNvPr id="68" name="Line 35"/>
            <p:cNvSpPr>
              <a:spLocks noChangeShapeType="1"/>
            </p:cNvSpPr>
            <p:nvPr/>
          </p:nvSpPr>
          <p:spPr bwMode="auto">
            <a:xfrm>
              <a:off x="2304" y="1536"/>
              <a:ext cx="0" cy="173"/>
            </a:xfrm>
            <a:prstGeom prst="line">
              <a:avLst/>
            </a:prstGeom>
            <a:noFill/>
            <a:ln w="12700">
              <a:solidFill>
                <a:schemeClr val="tx1"/>
              </a:solidFill>
              <a:round/>
              <a:headEnd/>
              <a:tailEnd/>
            </a:ln>
            <a:effectLst/>
          </p:spPr>
          <p:txBody>
            <a:bodyPr lIns="0" tIns="0" rIns="0" bIns="0"/>
            <a:lstStyle/>
            <a:p>
              <a:endParaRPr lang="en-CA"/>
            </a:p>
          </p:txBody>
        </p:sp>
      </p:grpSp>
      <p:graphicFrame>
        <p:nvGraphicFramePr>
          <p:cNvPr id="69" name="Table 68"/>
          <p:cNvGraphicFramePr>
            <a:graphicFrameLocks noGrp="1"/>
          </p:cNvGraphicFramePr>
          <p:nvPr>
            <p:extLst>
              <p:ext uri="{D42A27DB-BD31-4B8C-83A1-F6EECF244321}">
                <p14:modId xmlns:p14="http://schemas.microsoft.com/office/powerpoint/2010/main" val="1607945319"/>
              </p:ext>
            </p:extLst>
          </p:nvPr>
        </p:nvGraphicFramePr>
        <p:xfrm>
          <a:off x="457200" y="4157880"/>
          <a:ext cx="8229600" cy="2349600"/>
        </p:xfrm>
        <a:graphic>
          <a:graphicData uri="http://schemas.openxmlformats.org/drawingml/2006/table">
            <a:tbl>
              <a:tblPr firstRow="1" bandRow="1">
                <a:tableStyleId>{5C22544A-7EE6-4342-B048-85BDC9FD1C3A}</a:tableStyleId>
              </a:tblPr>
              <a:tblGrid>
                <a:gridCol w="3048000"/>
                <a:gridCol w="5181600"/>
              </a:tblGrid>
              <a:tr h="377825">
                <a:tc>
                  <a:txBody>
                    <a:bodyPr/>
                    <a:lstStyle/>
                    <a:p>
                      <a:endParaRPr lang="en-CA" dirty="0"/>
                    </a:p>
                  </a:txBody>
                  <a:tcPr anchor="ctr"/>
                </a:tc>
                <a:tc>
                  <a:txBody>
                    <a:bodyPr/>
                    <a:lstStyle/>
                    <a:p>
                      <a:r>
                        <a:rPr lang="ja-JP" altLang="en-US" sz="2000" dirty="0" smtClean="0"/>
                        <a:t>その他の大事なこと</a:t>
                      </a:r>
                      <a:endParaRPr lang="en-CA" sz="2000" dirty="0"/>
                    </a:p>
                  </a:txBody>
                  <a:tcPr anchor="ctr"/>
                </a:tc>
              </a:tr>
              <a:tr h="0">
                <a:tc>
                  <a:txBody>
                    <a:bodyPr/>
                    <a:lstStyle/>
                    <a:p>
                      <a:endParaRPr lang="en-CA"/>
                    </a:p>
                  </a:txBody>
                  <a:tcPr marT="72000" marB="72000" anchor="ctr"/>
                </a:tc>
                <a:tc>
                  <a:txBody>
                    <a:bodyPr/>
                    <a:lstStyle/>
                    <a:p>
                      <a:r>
                        <a:rPr lang="ja-JP" altLang="en-US" sz="2400" dirty="0" smtClean="0"/>
                        <a:t>簡単に使えること</a:t>
                      </a:r>
                      <a:endParaRPr lang="en-CA" sz="2400" dirty="0"/>
                    </a:p>
                  </a:txBody>
                  <a:tcPr marT="108000" marB="108000" anchor="ctr"/>
                </a:tc>
              </a:tr>
              <a:tr h="377825">
                <a:tc>
                  <a:txBody>
                    <a:bodyPr/>
                    <a:lstStyle/>
                    <a:p>
                      <a:endParaRPr lang="en-CA"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dirty="0" smtClean="0"/>
                        <a:t>考えさせない</a:t>
                      </a:r>
                      <a:r>
                        <a:rPr lang="en-CA" sz="2400" dirty="0" smtClean="0"/>
                        <a:t>!</a:t>
                      </a:r>
                      <a:endParaRPr lang="en-CA" sz="2000" dirty="0" smtClean="0"/>
                    </a:p>
                  </a:txBody>
                  <a:tcPr anchor="ctr"/>
                </a:tc>
              </a:tr>
              <a:tr h="377825">
                <a:tc>
                  <a:txBody>
                    <a:bodyPr/>
                    <a:lstStyle/>
                    <a:p>
                      <a:endParaRPr lang="en-CA" sz="2000" dirty="0"/>
                    </a:p>
                  </a:txBody>
                  <a:tcPr anchor="ctr"/>
                </a:tc>
                <a:tc>
                  <a:txBody>
                    <a:bodyPr/>
                    <a:lstStyle/>
                    <a:p>
                      <a:r>
                        <a:rPr lang="ja-JP" altLang="en-US" sz="2400" baseline="0" dirty="0" smtClean="0"/>
                        <a:t>詳細な証跡</a:t>
                      </a:r>
                      <a:r>
                        <a:rPr lang="en-CA" sz="2400" baseline="0" dirty="0" smtClean="0"/>
                        <a:t>(</a:t>
                      </a:r>
                      <a:r>
                        <a:rPr lang="ja-JP" altLang="en-US" sz="2400" baseline="0" dirty="0" smtClean="0"/>
                        <a:t>なんでもログを取る</a:t>
                      </a:r>
                      <a:r>
                        <a:rPr lang="en-CA" sz="2400" baseline="0" dirty="0" smtClean="0"/>
                        <a:t>)</a:t>
                      </a:r>
                      <a:endParaRPr lang="en-CA" sz="2000" dirty="0"/>
                    </a:p>
                  </a:txBody>
                  <a:tcPr anchor="ctr"/>
                </a:tc>
              </a:tr>
              <a:tr h="377825">
                <a:tc>
                  <a:txBody>
                    <a:bodyPr/>
                    <a:lstStyle/>
                    <a:p>
                      <a:endParaRPr lang="en-CA" sz="2000" dirty="0"/>
                    </a:p>
                  </a:txBody>
                  <a:tcPr anchor="ctr"/>
                </a:tc>
                <a:tc>
                  <a:txBody>
                    <a:bodyPr/>
                    <a:lstStyle/>
                    <a:p>
                      <a:r>
                        <a:rPr lang="en-CA" sz="2400" dirty="0" smtClean="0"/>
                        <a:t>&lt;</a:t>
                      </a:r>
                      <a:r>
                        <a:rPr lang="ja-JP" altLang="en-US" sz="2400" dirty="0" smtClean="0"/>
                        <a:t>好きなのをいれる</a:t>
                      </a:r>
                      <a:r>
                        <a:rPr lang="en-CA" sz="2400" dirty="0" smtClean="0"/>
                        <a:t>&gt;</a:t>
                      </a:r>
                      <a:endParaRPr lang="en-CA" sz="2000" dirty="0"/>
                    </a:p>
                  </a:txBody>
                  <a:tcPr anchor="ctr"/>
                </a:tc>
              </a:tr>
            </a:tbl>
          </a:graphicData>
        </a:graphic>
      </p:graphicFrame>
      <p:grpSp>
        <p:nvGrpSpPr>
          <p:cNvPr id="70" name="Group 29"/>
          <p:cNvGrpSpPr>
            <a:grpSpLocks/>
          </p:cNvGrpSpPr>
          <p:nvPr/>
        </p:nvGrpSpPr>
        <p:grpSpPr bwMode="auto">
          <a:xfrm>
            <a:off x="762000" y="2590800"/>
            <a:ext cx="2489200" cy="274637"/>
            <a:chOff x="1254" y="1536"/>
            <a:chExt cx="1698" cy="173"/>
          </a:xfrm>
        </p:grpSpPr>
        <p:sp>
          <p:nvSpPr>
            <p:cNvPr id="71" name="Text Box 30"/>
            <p:cNvSpPr txBox="1">
              <a:spLocks noChangeArrowheads="1"/>
            </p:cNvSpPr>
            <p:nvPr/>
          </p:nvSpPr>
          <p:spPr bwMode="auto">
            <a:xfrm>
              <a:off x="1254" y="1536"/>
              <a:ext cx="234" cy="173"/>
            </a:xfrm>
            <a:prstGeom prst="rect">
              <a:avLst/>
            </a:prstGeom>
            <a:noFill/>
            <a:ln w="12700">
              <a:noFill/>
              <a:miter lim="800000"/>
              <a:headEnd/>
              <a:tailEnd/>
            </a:ln>
            <a:effectLst/>
          </p:spPr>
          <p:txBody>
            <a:bodyPr wrap="none" lIns="0" tIns="0" rIns="0" bIns="0">
              <a:spAutoFit/>
            </a:bodyPr>
            <a:lstStyle/>
            <a:p>
              <a:pPr algn="r">
                <a:spcAft>
                  <a:spcPct val="50000"/>
                </a:spcAft>
                <a:buClr>
                  <a:schemeClr val="accent1"/>
                </a:buClr>
                <a:buSzPct val="100000"/>
                <a:buFont typeface="Wingdings" pitchFamily="2" charset="2"/>
                <a:buNone/>
              </a:pPr>
              <a:r>
                <a:rPr lang="en-AU" b="1"/>
                <a:t>ON</a:t>
              </a:r>
            </a:p>
          </p:txBody>
        </p:sp>
        <p:cxnSp>
          <p:nvCxnSpPr>
            <p:cNvPr id="72" name="AutoShape 31"/>
            <p:cNvCxnSpPr>
              <a:cxnSpLocks noChangeShapeType="1"/>
              <a:stCxn id="71" idx="3"/>
              <a:endCxn id="73" idx="1"/>
            </p:cNvCxnSpPr>
            <p:nvPr/>
          </p:nvCxnSpPr>
          <p:spPr bwMode="auto">
            <a:xfrm>
              <a:off x="1488" y="1623"/>
              <a:ext cx="1152" cy="0"/>
            </a:xfrm>
            <a:prstGeom prst="straightConnector1">
              <a:avLst/>
            </a:prstGeom>
            <a:noFill/>
            <a:ln w="38100">
              <a:solidFill>
                <a:schemeClr val="tx1"/>
              </a:solidFill>
              <a:round/>
              <a:headEnd type="triangle" w="med" len="med"/>
              <a:tailEnd type="triangle" w="med" len="med"/>
            </a:ln>
            <a:effectLst/>
          </p:spPr>
        </p:cxnSp>
        <p:sp>
          <p:nvSpPr>
            <p:cNvPr id="73" name="Text Box 32"/>
            <p:cNvSpPr txBox="1">
              <a:spLocks noChangeArrowheads="1"/>
            </p:cNvSpPr>
            <p:nvPr/>
          </p:nvSpPr>
          <p:spPr bwMode="auto">
            <a:xfrm>
              <a:off x="2640" y="1536"/>
              <a:ext cx="312" cy="173"/>
            </a:xfrm>
            <a:prstGeom prst="rect">
              <a:avLst/>
            </a:prstGeom>
            <a:noFill/>
            <a:ln w="12700">
              <a:noFill/>
              <a:miter lim="800000"/>
              <a:headEnd/>
              <a:tailEnd/>
            </a:ln>
            <a:effectLst/>
          </p:spPr>
          <p:txBody>
            <a:bodyPr wrap="none" lIns="0" tIns="0" rIns="0" bIns="0">
              <a:spAutoFit/>
            </a:bodyPr>
            <a:lstStyle/>
            <a:p>
              <a:pPr>
                <a:spcAft>
                  <a:spcPct val="50000"/>
                </a:spcAft>
                <a:buClr>
                  <a:schemeClr val="accent1"/>
                </a:buClr>
                <a:buSzPct val="100000"/>
                <a:buFont typeface="Wingdings" pitchFamily="2" charset="2"/>
                <a:buNone/>
              </a:pPr>
              <a:r>
                <a:rPr lang="en-AU" b="1"/>
                <a:t>OFF</a:t>
              </a:r>
            </a:p>
          </p:txBody>
        </p:sp>
        <p:sp>
          <p:nvSpPr>
            <p:cNvPr id="74" name="Line 33"/>
            <p:cNvSpPr>
              <a:spLocks noChangeShapeType="1"/>
            </p:cNvSpPr>
            <p:nvPr/>
          </p:nvSpPr>
          <p:spPr bwMode="auto">
            <a:xfrm>
              <a:off x="2064" y="1536"/>
              <a:ext cx="0" cy="173"/>
            </a:xfrm>
            <a:prstGeom prst="line">
              <a:avLst/>
            </a:prstGeom>
            <a:noFill/>
            <a:ln w="12700">
              <a:solidFill>
                <a:schemeClr val="tx1"/>
              </a:solidFill>
              <a:round/>
              <a:headEnd/>
              <a:tailEnd/>
            </a:ln>
            <a:effectLst/>
          </p:spPr>
          <p:txBody>
            <a:bodyPr lIns="0" tIns="0" rIns="0" bIns="0"/>
            <a:lstStyle/>
            <a:p>
              <a:endParaRPr lang="en-CA"/>
            </a:p>
          </p:txBody>
        </p:sp>
        <p:sp>
          <p:nvSpPr>
            <p:cNvPr id="75" name="Line 34"/>
            <p:cNvSpPr>
              <a:spLocks noChangeShapeType="1"/>
            </p:cNvSpPr>
            <p:nvPr/>
          </p:nvSpPr>
          <p:spPr bwMode="auto">
            <a:xfrm>
              <a:off x="1824" y="1536"/>
              <a:ext cx="0" cy="173"/>
            </a:xfrm>
            <a:prstGeom prst="line">
              <a:avLst/>
            </a:prstGeom>
            <a:noFill/>
            <a:ln w="12700">
              <a:solidFill>
                <a:schemeClr val="tx1"/>
              </a:solidFill>
              <a:round/>
              <a:headEnd/>
              <a:tailEnd/>
            </a:ln>
            <a:effectLst/>
          </p:spPr>
          <p:txBody>
            <a:bodyPr lIns="0" tIns="0" rIns="0" bIns="0"/>
            <a:lstStyle/>
            <a:p>
              <a:endParaRPr lang="en-CA"/>
            </a:p>
          </p:txBody>
        </p:sp>
        <p:sp>
          <p:nvSpPr>
            <p:cNvPr id="76" name="Line 35"/>
            <p:cNvSpPr>
              <a:spLocks noChangeShapeType="1"/>
            </p:cNvSpPr>
            <p:nvPr/>
          </p:nvSpPr>
          <p:spPr bwMode="auto">
            <a:xfrm>
              <a:off x="2304" y="1536"/>
              <a:ext cx="0" cy="173"/>
            </a:xfrm>
            <a:prstGeom prst="line">
              <a:avLst/>
            </a:prstGeom>
            <a:noFill/>
            <a:ln w="12700">
              <a:solidFill>
                <a:schemeClr val="tx1"/>
              </a:solidFill>
              <a:round/>
              <a:headEnd/>
              <a:tailEnd/>
            </a:ln>
            <a:effectLst/>
          </p:spPr>
          <p:txBody>
            <a:bodyPr lIns="0" tIns="0" rIns="0" bIns="0"/>
            <a:lstStyle/>
            <a:p>
              <a:endParaRPr lang="en-CA"/>
            </a:p>
          </p:txBody>
        </p:sp>
      </p:grpSp>
      <p:grpSp>
        <p:nvGrpSpPr>
          <p:cNvPr id="77" name="Group 29"/>
          <p:cNvGrpSpPr>
            <a:grpSpLocks/>
          </p:cNvGrpSpPr>
          <p:nvPr/>
        </p:nvGrpSpPr>
        <p:grpSpPr bwMode="auto">
          <a:xfrm>
            <a:off x="762000" y="3048000"/>
            <a:ext cx="2489200" cy="274637"/>
            <a:chOff x="1254" y="1536"/>
            <a:chExt cx="1698" cy="173"/>
          </a:xfrm>
        </p:grpSpPr>
        <p:sp>
          <p:nvSpPr>
            <p:cNvPr id="78" name="Text Box 30"/>
            <p:cNvSpPr txBox="1">
              <a:spLocks noChangeArrowheads="1"/>
            </p:cNvSpPr>
            <p:nvPr/>
          </p:nvSpPr>
          <p:spPr bwMode="auto">
            <a:xfrm>
              <a:off x="1254" y="1536"/>
              <a:ext cx="234" cy="173"/>
            </a:xfrm>
            <a:prstGeom prst="rect">
              <a:avLst/>
            </a:prstGeom>
            <a:noFill/>
            <a:ln w="12700">
              <a:noFill/>
              <a:miter lim="800000"/>
              <a:headEnd/>
              <a:tailEnd/>
            </a:ln>
            <a:effectLst/>
          </p:spPr>
          <p:txBody>
            <a:bodyPr wrap="none" lIns="0" tIns="0" rIns="0" bIns="0">
              <a:spAutoFit/>
            </a:bodyPr>
            <a:lstStyle/>
            <a:p>
              <a:pPr algn="r">
                <a:spcAft>
                  <a:spcPct val="50000"/>
                </a:spcAft>
                <a:buClr>
                  <a:schemeClr val="accent1"/>
                </a:buClr>
                <a:buSzPct val="100000"/>
                <a:buFont typeface="Wingdings" pitchFamily="2" charset="2"/>
                <a:buNone/>
              </a:pPr>
              <a:r>
                <a:rPr lang="en-AU" b="1"/>
                <a:t>ON</a:t>
              </a:r>
            </a:p>
          </p:txBody>
        </p:sp>
        <p:cxnSp>
          <p:nvCxnSpPr>
            <p:cNvPr id="79" name="AutoShape 31"/>
            <p:cNvCxnSpPr>
              <a:cxnSpLocks noChangeShapeType="1"/>
              <a:stCxn id="78" idx="3"/>
              <a:endCxn id="80" idx="1"/>
            </p:cNvCxnSpPr>
            <p:nvPr/>
          </p:nvCxnSpPr>
          <p:spPr bwMode="auto">
            <a:xfrm>
              <a:off x="1488" y="1623"/>
              <a:ext cx="1152" cy="0"/>
            </a:xfrm>
            <a:prstGeom prst="straightConnector1">
              <a:avLst/>
            </a:prstGeom>
            <a:noFill/>
            <a:ln w="38100">
              <a:solidFill>
                <a:schemeClr val="tx1"/>
              </a:solidFill>
              <a:round/>
              <a:headEnd type="triangle" w="med" len="med"/>
              <a:tailEnd type="triangle" w="med" len="med"/>
            </a:ln>
            <a:effectLst/>
          </p:spPr>
        </p:cxnSp>
        <p:sp>
          <p:nvSpPr>
            <p:cNvPr id="80" name="Text Box 32"/>
            <p:cNvSpPr txBox="1">
              <a:spLocks noChangeArrowheads="1"/>
            </p:cNvSpPr>
            <p:nvPr/>
          </p:nvSpPr>
          <p:spPr bwMode="auto">
            <a:xfrm>
              <a:off x="2640" y="1536"/>
              <a:ext cx="312" cy="173"/>
            </a:xfrm>
            <a:prstGeom prst="rect">
              <a:avLst/>
            </a:prstGeom>
            <a:noFill/>
            <a:ln w="12700">
              <a:noFill/>
              <a:miter lim="800000"/>
              <a:headEnd/>
              <a:tailEnd/>
            </a:ln>
            <a:effectLst/>
          </p:spPr>
          <p:txBody>
            <a:bodyPr wrap="none" lIns="0" tIns="0" rIns="0" bIns="0">
              <a:spAutoFit/>
            </a:bodyPr>
            <a:lstStyle/>
            <a:p>
              <a:pPr>
                <a:spcAft>
                  <a:spcPct val="50000"/>
                </a:spcAft>
                <a:buClr>
                  <a:schemeClr val="accent1"/>
                </a:buClr>
                <a:buSzPct val="100000"/>
                <a:buFont typeface="Wingdings" pitchFamily="2" charset="2"/>
                <a:buNone/>
              </a:pPr>
              <a:r>
                <a:rPr lang="en-AU" b="1"/>
                <a:t>OFF</a:t>
              </a:r>
            </a:p>
          </p:txBody>
        </p:sp>
        <p:sp>
          <p:nvSpPr>
            <p:cNvPr id="81" name="Line 33"/>
            <p:cNvSpPr>
              <a:spLocks noChangeShapeType="1"/>
            </p:cNvSpPr>
            <p:nvPr/>
          </p:nvSpPr>
          <p:spPr bwMode="auto">
            <a:xfrm>
              <a:off x="2064" y="1536"/>
              <a:ext cx="0" cy="173"/>
            </a:xfrm>
            <a:prstGeom prst="line">
              <a:avLst/>
            </a:prstGeom>
            <a:noFill/>
            <a:ln w="12700">
              <a:solidFill>
                <a:schemeClr val="tx1"/>
              </a:solidFill>
              <a:round/>
              <a:headEnd/>
              <a:tailEnd/>
            </a:ln>
            <a:effectLst/>
          </p:spPr>
          <p:txBody>
            <a:bodyPr lIns="0" tIns="0" rIns="0" bIns="0"/>
            <a:lstStyle/>
            <a:p>
              <a:endParaRPr lang="en-CA"/>
            </a:p>
          </p:txBody>
        </p:sp>
        <p:sp>
          <p:nvSpPr>
            <p:cNvPr id="82" name="Line 34"/>
            <p:cNvSpPr>
              <a:spLocks noChangeShapeType="1"/>
            </p:cNvSpPr>
            <p:nvPr/>
          </p:nvSpPr>
          <p:spPr bwMode="auto">
            <a:xfrm>
              <a:off x="1824" y="1536"/>
              <a:ext cx="0" cy="173"/>
            </a:xfrm>
            <a:prstGeom prst="line">
              <a:avLst/>
            </a:prstGeom>
            <a:noFill/>
            <a:ln w="12700">
              <a:solidFill>
                <a:schemeClr val="tx1"/>
              </a:solidFill>
              <a:round/>
              <a:headEnd/>
              <a:tailEnd/>
            </a:ln>
            <a:effectLst/>
          </p:spPr>
          <p:txBody>
            <a:bodyPr lIns="0" tIns="0" rIns="0" bIns="0"/>
            <a:lstStyle/>
            <a:p>
              <a:endParaRPr lang="en-CA"/>
            </a:p>
          </p:txBody>
        </p:sp>
        <p:sp>
          <p:nvSpPr>
            <p:cNvPr id="83" name="Line 35"/>
            <p:cNvSpPr>
              <a:spLocks noChangeShapeType="1"/>
            </p:cNvSpPr>
            <p:nvPr/>
          </p:nvSpPr>
          <p:spPr bwMode="auto">
            <a:xfrm>
              <a:off x="2304" y="1536"/>
              <a:ext cx="0" cy="173"/>
            </a:xfrm>
            <a:prstGeom prst="line">
              <a:avLst/>
            </a:prstGeom>
            <a:noFill/>
            <a:ln w="12700">
              <a:solidFill>
                <a:schemeClr val="tx1"/>
              </a:solidFill>
              <a:round/>
              <a:headEnd/>
              <a:tailEnd/>
            </a:ln>
            <a:effectLst/>
          </p:spPr>
          <p:txBody>
            <a:bodyPr lIns="0" tIns="0" rIns="0" bIns="0"/>
            <a:lstStyle/>
            <a:p>
              <a:endParaRPr lang="en-CA"/>
            </a:p>
          </p:txBody>
        </p:sp>
      </p:grpSp>
      <p:grpSp>
        <p:nvGrpSpPr>
          <p:cNvPr id="84" name="Group 29"/>
          <p:cNvGrpSpPr>
            <a:grpSpLocks/>
          </p:cNvGrpSpPr>
          <p:nvPr/>
        </p:nvGrpSpPr>
        <p:grpSpPr bwMode="auto">
          <a:xfrm>
            <a:off x="762000" y="3505200"/>
            <a:ext cx="2489200" cy="274637"/>
            <a:chOff x="1254" y="1536"/>
            <a:chExt cx="1698" cy="173"/>
          </a:xfrm>
        </p:grpSpPr>
        <p:sp>
          <p:nvSpPr>
            <p:cNvPr id="85" name="Text Box 30"/>
            <p:cNvSpPr txBox="1">
              <a:spLocks noChangeArrowheads="1"/>
            </p:cNvSpPr>
            <p:nvPr/>
          </p:nvSpPr>
          <p:spPr bwMode="auto">
            <a:xfrm>
              <a:off x="1254" y="1536"/>
              <a:ext cx="234" cy="173"/>
            </a:xfrm>
            <a:prstGeom prst="rect">
              <a:avLst/>
            </a:prstGeom>
            <a:noFill/>
            <a:ln w="12700">
              <a:noFill/>
              <a:miter lim="800000"/>
              <a:headEnd/>
              <a:tailEnd/>
            </a:ln>
            <a:effectLst/>
          </p:spPr>
          <p:txBody>
            <a:bodyPr wrap="none" lIns="0" tIns="0" rIns="0" bIns="0">
              <a:spAutoFit/>
            </a:bodyPr>
            <a:lstStyle/>
            <a:p>
              <a:pPr algn="r">
                <a:spcAft>
                  <a:spcPct val="50000"/>
                </a:spcAft>
                <a:buClr>
                  <a:schemeClr val="accent1"/>
                </a:buClr>
                <a:buSzPct val="100000"/>
                <a:buFont typeface="Wingdings" pitchFamily="2" charset="2"/>
                <a:buNone/>
              </a:pPr>
              <a:r>
                <a:rPr lang="en-AU" b="1"/>
                <a:t>ON</a:t>
              </a:r>
            </a:p>
          </p:txBody>
        </p:sp>
        <p:cxnSp>
          <p:nvCxnSpPr>
            <p:cNvPr id="86" name="AutoShape 31"/>
            <p:cNvCxnSpPr>
              <a:cxnSpLocks noChangeShapeType="1"/>
              <a:stCxn id="85" idx="3"/>
              <a:endCxn id="87" idx="1"/>
            </p:cNvCxnSpPr>
            <p:nvPr/>
          </p:nvCxnSpPr>
          <p:spPr bwMode="auto">
            <a:xfrm>
              <a:off x="1488" y="1623"/>
              <a:ext cx="1152" cy="0"/>
            </a:xfrm>
            <a:prstGeom prst="straightConnector1">
              <a:avLst/>
            </a:prstGeom>
            <a:noFill/>
            <a:ln w="38100">
              <a:solidFill>
                <a:schemeClr val="tx1"/>
              </a:solidFill>
              <a:round/>
              <a:headEnd type="triangle" w="med" len="med"/>
              <a:tailEnd type="triangle" w="med" len="med"/>
            </a:ln>
            <a:effectLst/>
          </p:spPr>
        </p:cxnSp>
        <p:sp>
          <p:nvSpPr>
            <p:cNvPr id="87" name="Text Box 32"/>
            <p:cNvSpPr txBox="1">
              <a:spLocks noChangeArrowheads="1"/>
            </p:cNvSpPr>
            <p:nvPr/>
          </p:nvSpPr>
          <p:spPr bwMode="auto">
            <a:xfrm>
              <a:off x="2640" y="1536"/>
              <a:ext cx="312" cy="173"/>
            </a:xfrm>
            <a:prstGeom prst="rect">
              <a:avLst/>
            </a:prstGeom>
            <a:noFill/>
            <a:ln w="12700">
              <a:noFill/>
              <a:miter lim="800000"/>
              <a:headEnd/>
              <a:tailEnd/>
            </a:ln>
            <a:effectLst/>
          </p:spPr>
          <p:txBody>
            <a:bodyPr wrap="none" lIns="0" tIns="0" rIns="0" bIns="0">
              <a:spAutoFit/>
            </a:bodyPr>
            <a:lstStyle/>
            <a:p>
              <a:pPr>
                <a:spcAft>
                  <a:spcPct val="50000"/>
                </a:spcAft>
                <a:buClr>
                  <a:schemeClr val="accent1"/>
                </a:buClr>
                <a:buSzPct val="100000"/>
                <a:buFont typeface="Wingdings" pitchFamily="2" charset="2"/>
                <a:buNone/>
              </a:pPr>
              <a:r>
                <a:rPr lang="en-AU" b="1"/>
                <a:t>OFF</a:t>
              </a:r>
            </a:p>
          </p:txBody>
        </p:sp>
        <p:sp>
          <p:nvSpPr>
            <p:cNvPr id="88" name="Line 33"/>
            <p:cNvSpPr>
              <a:spLocks noChangeShapeType="1"/>
            </p:cNvSpPr>
            <p:nvPr/>
          </p:nvSpPr>
          <p:spPr bwMode="auto">
            <a:xfrm>
              <a:off x="2064" y="1536"/>
              <a:ext cx="0" cy="173"/>
            </a:xfrm>
            <a:prstGeom prst="line">
              <a:avLst/>
            </a:prstGeom>
            <a:noFill/>
            <a:ln w="12700">
              <a:solidFill>
                <a:schemeClr val="tx1"/>
              </a:solidFill>
              <a:round/>
              <a:headEnd/>
              <a:tailEnd/>
            </a:ln>
            <a:effectLst/>
          </p:spPr>
          <p:txBody>
            <a:bodyPr lIns="0" tIns="0" rIns="0" bIns="0"/>
            <a:lstStyle/>
            <a:p>
              <a:endParaRPr lang="en-CA"/>
            </a:p>
          </p:txBody>
        </p:sp>
        <p:sp>
          <p:nvSpPr>
            <p:cNvPr id="89" name="Line 34"/>
            <p:cNvSpPr>
              <a:spLocks noChangeShapeType="1"/>
            </p:cNvSpPr>
            <p:nvPr/>
          </p:nvSpPr>
          <p:spPr bwMode="auto">
            <a:xfrm>
              <a:off x="1824" y="1536"/>
              <a:ext cx="0" cy="173"/>
            </a:xfrm>
            <a:prstGeom prst="line">
              <a:avLst/>
            </a:prstGeom>
            <a:noFill/>
            <a:ln w="12700">
              <a:solidFill>
                <a:schemeClr val="tx1"/>
              </a:solidFill>
              <a:round/>
              <a:headEnd/>
              <a:tailEnd/>
            </a:ln>
            <a:effectLst/>
          </p:spPr>
          <p:txBody>
            <a:bodyPr lIns="0" tIns="0" rIns="0" bIns="0"/>
            <a:lstStyle/>
            <a:p>
              <a:endParaRPr lang="en-CA"/>
            </a:p>
          </p:txBody>
        </p:sp>
        <p:sp>
          <p:nvSpPr>
            <p:cNvPr id="90" name="Line 35"/>
            <p:cNvSpPr>
              <a:spLocks noChangeShapeType="1"/>
            </p:cNvSpPr>
            <p:nvPr/>
          </p:nvSpPr>
          <p:spPr bwMode="auto">
            <a:xfrm>
              <a:off x="2304" y="1536"/>
              <a:ext cx="0" cy="173"/>
            </a:xfrm>
            <a:prstGeom prst="line">
              <a:avLst/>
            </a:prstGeom>
            <a:noFill/>
            <a:ln w="12700">
              <a:solidFill>
                <a:schemeClr val="tx1"/>
              </a:solidFill>
              <a:round/>
              <a:headEnd/>
              <a:tailEnd/>
            </a:ln>
            <a:effectLst/>
          </p:spPr>
          <p:txBody>
            <a:bodyPr lIns="0" tIns="0" rIns="0" bIns="0"/>
            <a:lstStyle/>
            <a:p>
              <a:endParaRPr lang="en-CA"/>
            </a:p>
          </p:txBody>
        </p:sp>
      </p:grpSp>
      <p:grpSp>
        <p:nvGrpSpPr>
          <p:cNvPr id="91" name="Group 29"/>
          <p:cNvGrpSpPr>
            <a:grpSpLocks/>
          </p:cNvGrpSpPr>
          <p:nvPr/>
        </p:nvGrpSpPr>
        <p:grpSpPr bwMode="auto">
          <a:xfrm>
            <a:off x="762000" y="4784726"/>
            <a:ext cx="2489200" cy="274637"/>
            <a:chOff x="1254" y="1536"/>
            <a:chExt cx="1698" cy="173"/>
          </a:xfrm>
        </p:grpSpPr>
        <p:sp>
          <p:nvSpPr>
            <p:cNvPr id="92" name="Text Box 30"/>
            <p:cNvSpPr txBox="1">
              <a:spLocks noChangeArrowheads="1"/>
            </p:cNvSpPr>
            <p:nvPr/>
          </p:nvSpPr>
          <p:spPr bwMode="auto">
            <a:xfrm>
              <a:off x="1254" y="1536"/>
              <a:ext cx="234" cy="173"/>
            </a:xfrm>
            <a:prstGeom prst="rect">
              <a:avLst/>
            </a:prstGeom>
            <a:noFill/>
            <a:ln w="12700">
              <a:noFill/>
              <a:miter lim="800000"/>
              <a:headEnd/>
              <a:tailEnd/>
            </a:ln>
            <a:effectLst/>
          </p:spPr>
          <p:txBody>
            <a:bodyPr wrap="none" lIns="0" tIns="0" rIns="0" bIns="0">
              <a:spAutoFit/>
            </a:bodyPr>
            <a:lstStyle/>
            <a:p>
              <a:pPr algn="r">
                <a:spcAft>
                  <a:spcPct val="50000"/>
                </a:spcAft>
                <a:buClr>
                  <a:schemeClr val="accent1"/>
                </a:buClr>
                <a:buSzPct val="100000"/>
                <a:buFont typeface="Wingdings" pitchFamily="2" charset="2"/>
                <a:buNone/>
              </a:pPr>
              <a:r>
                <a:rPr lang="en-AU" b="1"/>
                <a:t>ON</a:t>
              </a:r>
            </a:p>
          </p:txBody>
        </p:sp>
        <p:cxnSp>
          <p:nvCxnSpPr>
            <p:cNvPr id="93" name="AutoShape 31"/>
            <p:cNvCxnSpPr>
              <a:cxnSpLocks noChangeShapeType="1"/>
              <a:stCxn id="92" idx="3"/>
              <a:endCxn id="94" idx="1"/>
            </p:cNvCxnSpPr>
            <p:nvPr/>
          </p:nvCxnSpPr>
          <p:spPr bwMode="auto">
            <a:xfrm>
              <a:off x="1488" y="1623"/>
              <a:ext cx="1152" cy="0"/>
            </a:xfrm>
            <a:prstGeom prst="straightConnector1">
              <a:avLst/>
            </a:prstGeom>
            <a:noFill/>
            <a:ln w="38100">
              <a:solidFill>
                <a:schemeClr val="tx1"/>
              </a:solidFill>
              <a:round/>
              <a:headEnd type="triangle" w="med" len="med"/>
              <a:tailEnd type="triangle" w="med" len="med"/>
            </a:ln>
            <a:effectLst/>
          </p:spPr>
        </p:cxnSp>
        <p:sp>
          <p:nvSpPr>
            <p:cNvPr id="94" name="Text Box 32"/>
            <p:cNvSpPr txBox="1">
              <a:spLocks noChangeArrowheads="1"/>
            </p:cNvSpPr>
            <p:nvPr/>
          </p:nvSpPr>
          <p:spPr bwMode="auto">
            <a:xfrm>
              <a:off x="2640" y="1536"/>
              <a:ext cx="312" cy="173"/>
            </a:xfrm>
            <a:prstGeom prst="rect">
              <a:avLst/>
            </a:prstGeom>
            <a:noFill/>
            <a:ln w="12700">
              <a:noFill/>
              <a:miter lim="800000"/>
              <a:headEnd/>
              <a:tailEnd/>
            </a:ln>
            <a:effectLst/>
          </p:spPr>
          <p:txBody>
            <a:bodyPr wrap="none" lIns="0" tIns="0" rIns="0" bIns="0">
              <a:spAutoFit/>
            </a:bodyPr>
            <a:lstStyle/>
            <a:p>
              <a:pPr>
                <a:spcAft>
                  <a:spcPct val="50000"/>
                </a:spcAft>
                <a:buClr>
                  <a:schemeClr val="accent1"/>
                </a:buClr>
                <a:buSzPct val="100000"/>
                <a:buFont typeface="Wingdings" pitchFamily="2" charset="2"/>
                <a:buNone/>
              </a:pPr>
              <a:r>
                <a:rPr lang="en-AU" b="1"/>
                <a:t>OFF</a:t>
              </a:r>
            </a:p>
          </p:txBody>
        </p:sp>
        <p:sp>
          <p:nvSpPr>
            <p:cNvPr id="95" name="Line 33"/>
            <p:cNvSpPr>
              <a:spLocks noChangeShapeType="1"/>
            </p:cNvSpPr>
            <p:nvPr/>
          </p:nvSpPr>
          <p:spPr bwMode="auto">
            <a:xfrm>
              <a:off x="2064" y="1536"/>
              <a:ext cx="0" cy="173"/>
            </a:xfrm>
            <a:prstGeom prst="line">
              <a:avLst/>
            </a:prstGeom>
            <a:noFill/>
            <a:ln w="12700">
              <a:solidFill>
                <a:schemeClr val="tx1"/>
              </a:solidFill>
              <a:round/>
              <a:headEnd/>
              <a:tailEnd/>
            </a:ln>
            <a:effectLst/>
          </p:spPr>
          <p:txBody>
            <a:bodyPr lIns="0" tIns="0" rIns="0" bIns="0"/>
            <a:lstStyle/>
            <a:p>
              <a:endParaRPr lang="en-CA"/>
            </a:p>
          </p:txBody>
        </p:sp>
        <p:sp>
          <p:nvSpPr>
            <p:cNvPr id="96" name="Line 34"/>
            <p:cNvSpPr>
              <a:spLocks noChangeShapeType="1"/>
            </p:cNvSpPr>
            <p:nvPr/>
          </p:nvSpPr>
          <p:spPr bwMode="auto">
            <a:xfrm>
              <a:off x="1824" y="1536"/>
              <a:ext cx="0" cy="173"/>
            </a:xfrm>
            <a:prstGeom prst="line">
              <a:avLst/>
            </a:prstGeom>
            <a:noFill/>
            <a:ln w="12700">
              <a:solidFill>
                <a:schemeClr val="tx1"/>
              </a:solidFill>
              <a:round/>
              <a:headEnd/>
              <a:tailEnd/>
            </a:ln>
            <a:effectLst/>
          </p:spPr>
          <p:txBody>
            <a:bodyPr lIns="0" tIns="0" rIns="0" bIns="0"/>
            <a:lstStyle/>
            <a:p>
              <a:endParaRPr lang="en-CA"/>
            </a:p>
          </p:txBody>
        </p:sp>
        <p:sp>
          <p:nvSpPr>
            <p:cNvPr id="97" name="Line 35"/>
            <p:cNvSpPr>
              <a:spLocks noChangeShapeType="1"/>
            </p:cNvSpPr>
            <p:nvPr/>
          </p:nvSpPr>
          <p:spPr bwMode="auto">
            <a:xfrm>
              <a:off x="2304" y="1536"/>
              <a:ext cx="0" cy="173"/>
            </a:xfrm>
            <a:prstGeom prst="line">
              <a:avLst/>
            </a:prstGeom>
            <a:noFill/>
            <a:ln w="12700">
              <a:solidFill>
                <a:schemeClr val="tx1"/>
              </a:solidFill>
              <a:round/>
              <a:headEnd/>
              <a:tailEnd/>
            </a:ln>
            <a:effectLst/>
          </p:spPr>
          <p:txBody>
            <a:bodyPr lIns="0" tIns="0" rIns="0" bIns="0"/>
            <a:lstStyle/>
            <a:p>
              <a:endParaRPr lang="en-CA"/>
            </a:p>
          </p:txBody>
        </p:sp>
      </p:grpSp>
      <p:grpSp>
        <p:nvGrpSpPr>
          <p:cNvPr id="98" name="Group 29"/>
          <p:cNvGrpSpPr>
            <a:grpSpLocks/>
          </p:cNvGrpSpPr>
          <p:nvPr/>
        </p:nvGrpSpPr>
        <p:grpSpPr bwMode="auto">
          <a:xfrm>
            <a:off x="762000" y="5287963"/>
            <a:ext cx="2489200" cy="274637"/>
            <a:chOff x="1254" y="1536"/>
            <a:chExt cx="1698" cy="173"/>
          </a:xfrm>
        </p:grpSpPr>
        <p:sp>
          <p:nvSpPr>
            <p:cNvPr id="99" name="Text Box 30"/>
            <p:cNvSpPr txBox="1">
              <a:spLocks noChangeArrowheads="1"/>
            </p:cNvSpPr>
            <p:nvPr/>
          </p:nvSpPr>
          <p:spPr bwMode="auto">
            <a:xfrm>
              <a:off x="1254" y="1536"/>
              <a:ext cx="234" cy="173"/>
            </a:xfrm>
            <a:prstGeom prst="rect">
              <a:avLst/>
            </a:prstGeom>
            <a:noFill/>
            <a:ln w="12700">
              <a:noFill/>
              <a:miter lim="800000"/>
              <a:headEnd/>
              <a:tailEnd/>
            </a:ln>
            <a:effectLst/>
          </p:spPr>
          <p:txBody>
            <a:bodyPr wrap="none" lIns="0" tIns="0" rIns="0" bIns="0">
              <a:spAutoFit/>
            </a:bodyPr>
            <a:lstStyle/>
            <a:p>
              <a:pPr algn="r">
                <a:spcAft>
                  <a:spcPct val="50000"/>
                </a:spcAft>
                <a:buClr>
                  <a:schemeClr val="accent1"/>
                </a:buClr>
                <a:buSzPct val="100000"/>
                <a:buFont typeface="Wingdings" pitchFamily="2" charset="2"/>
                <a:buNone/>
              </a:pPr>
              <a:r>
                <a:rPr lang="en-AU" b="1"/>
                <a:t>ON</a:t>
              </a:r>
            </a:p>
          </p:txBody>
        </p:sp>
        <p:cxnSp>
          <p:nvCxnSpPr>
            <p:cNvPr id="100" name="AutoShape 31"/>
            <p:cNvCxnSpPr>
              <a:cxnSpLocks noChangeShapeType="1"/>
              <a:stCxn id="99" idx="3"/>
              <a:endCxn id="101" idx="1"/>
            </p:cNvCxnSpPr>
            <p:nvPr/>
          </p:nvCxnSpPr>
          <p:spPr bwMode="auto">
            <a:xfrm>
              <a:off x="1488" y="1623"/>
              <a:ext cx="1152" cy="0"/>
            </a:xfrm>
            <a:prstGeom prst="straightConnector1">
              <a:avLst/>
            </a:prstGeom>
            <a:noFill/>
            <a:ln w="38100">
              <a:solidFill>
                <a:schemeClr val="tx1"/>
              </a:solidFill>
              <a:round/>
              <a:headEnd type="triangle" w="med" len="med"/>
              <a:tailEnd type="triangle" w="med" len="med"/>
            </a:ln>
            <a:effectLst/>
          </p:spPr>
        </p:cxnSp>
        <p:sp>
          <p:nvSpPr>
            <p:cNvPr id="101" name="Text Box 32"/>
            <p:cNvSpPr txBox="1">
              <a:spLocks noChangeArrowheads="1"/>
            </p:cNvSpPr>
            <p:nvPr/>
          </p:nvSpPr>
          <p:spPr bwMode="auto">
            <a:xfrm>
              <a:off x="2640" y="1536"/>
              <a:ext cx="312" cy="173"/>
            </a:xfrm>
            <a:prstGeom prst="rect">
              <a:avLst/>
            </a:prstGeom>
            <a:noFill/>
            <a:ln w="12700">
              <a:noFill/>
              <a:miter lim="800000"/>
              <a:headEnd/>
              <a:tailEnd/>
            </a:ln>
            <a:effectLst/>
          </p:spPr>
          <p:txBody>
            <a:bodyPr wrap="none" lIns="0" tIns="0" rIns="0" bIns="0">
              <a:spAutoFit/>
            </a:bodyPr>
            <a:lstStyle/>
            <a:p>
              <a:pPr>
                <a:spcAft>
                  <a:spcPct val="50000"/>
                </a:spcAft>
                <a:buClr>
                  <a:schemeClr val="accent1"/>
                </a:buClr>
                <a:buSzPct val="100000"/>
                <a:buFont typeface="Wingdings" pitchFamily="2" charset="2"/>
                <a:buNone/>
              </a:pPr>
              <a:r>
                <a:rPr lang="en-AU" b="1"/>
                <a:t>OFF</a:t>
              </a:r>
            </a:p>
          </p:txBody>
        </p:sp>
        <p:sp>
          <p:nvSpPr>
            <p:cNvPr id="102" name="Line 33"/>
            <p:cNvSpPr>
              <a:spLocks noChangeShapeType="1"/>
            </p:cNvSpPr>
            <p:nvPr/>
          </p:nvSpPr>
          <p:spPr bwMode="auto">
            <a:xfrm>
              <a:off x="2064" y="1536"/>
              <a:ext cx="0" cy="173"/>
            </a:xfrm>
            <a:prstGeom prst="line">
              <a:avLst/>
            </a:prstGeom>
            <a:noFill/>
            <a:ln w="12700">
              <a:solidFill>
                <a:schemeClr val="tx1"/>
              </a:solidFill>
              <a:round/>
              <a:headEnd/>
              <a:tailEnd/>
            </a:ln>
            <a:effectLst/>
          </p:spPr>
          <p:txBody>
            <a:bodyPr lIns="0" tIns="0" rIns="0" bIns="0"/>
            <a:lstStyle/>
            <a:p>
              <a:endParaRPr lang="en-CA"/>
            </a:p>
          </p:txBody>
        </p:sp>
        <p:sp>
          <p:nvSpPr>
            <p:cNvPr id="103" name="Line 34"/>
            <p:cNvSpPr>
              <a:spLocks noChangeShapeType="1"/>
            </p:cNvSpPr>
            <p:nvPr/>
          </p:nvSpPr>
          <p:spPr bwMode="auto">
            <a:xfrm>
              <a:off x="1824" y="1536"/>
              <a:ext cx="0" cy="173"/>
            </a:xfrm>
            <a:prstGeom prst="line">
              <a:avLst/>
            </a:prstGeom>
            <a:noFill/>
            <a:ln w="12700">
              <a:solidFill>
                <a:schemeClr val="tx1"/>
              </a:solidFill>
              <a:round/>
              <a:headEnd/>
              <a:tailEnd/>
            </a:ln>
            <a:effectLst/>
          </p:spPr>
          <p:txBody>
            <a:bodyPr lIns="0" tIns="0" rIns="0" bIns="0"/>
            <a:lstStyle/>
            <a:p>
              <a:endParaRPr lang="en-CA"/>
            </a:p>
          </p:txBody>
        </p:sp>
        <p:sp>
          <p:nvSpPr>
            <p:cNvPr id="104" name="Line 35"/>
            <p:cNvSpPr>
              <a:spLocks noChangeShapeType="1"/>
            </p:cNvSpPr>
            <p:nvPr/>
          </p:nvSpPr>
          <p:spPr bwMode="auto">
            <a:xfrm>
              <a:off x="2304" y="1536"/>
              <a:ext cx="0" cy="173"/>
            </a:xfrm>
            <a:prstGeom prst="line">
              <a:avLst/>
            </a:prstGeom>
            <a:noFill/>
            <a:ln w="12700">
              <a:solidFill>
                <a:schemeClr val="tx1"/>
              </a:solidFill>
              <a:round/>
              <a:headEnd/>
              <a:tailEnd/>
            </a:ln>
            <a:effectLst/>
          </p:spPr>
          <p:txBody>
            <a:bodyPr lIns="0" tIns="0" rIns="0" bIns="0"/>
            <a:lstStyle/>
            <a:p>
              <a:endParaRPr lang="en-CA"/>
            </a:p>
          </p:txBody>
        </p:sp>
      </p:grpSp>
      <p:grpSp>
        <p:nvGrpSpPr>
          <p:cNvPr id="105" name="Group 29"/>
          <p:cNvGrpSpPr>
            <a:grpSpLocks/>
          </p:cNvGrpSpPr>
          <p:nvPr/>
        </p:nvGrpSpPr>
        <p:grpSpPr bwMode="auto">
          <a:xfrm>
            <a:off x="762000" y="5745163"/>
            <a:ext cx="2489200" cy="274637"/>
            <a:chOff x="1254" y="1536"/>
            <a:chExt cx="1698" cy="173"/>
          </a:xfrm>
        </p:grpSpPr>
        <p:sp>
          <p:nvSpPr>
            <p:cNvPr id="106" name="Text Box 30"/>
            <p:cNvSpPr txBox="1">
              <a:spLocks noChangeArrowheads="1"/>
            </p:cNvSpPr>
            <p:nvPr/>
          </p:nvSpPr>
          <p:spPr bwMode="auto">
            <a:xfrm>
              <a:off x="1254" y="1536"/>
              <a:ext cx="234" cy="173"/>
            </a:xfrm>
            <a:prstGeom prst="rect">
              <a:avLst/>
            </a:prstGeom>
            <a:noFill/>
            <a:ln w="12700">
              <a:noFill/>
              <a:miter lim="800000"/>
              <a:headEnd/>
              <a:tailEnd/>
            </a:ln>
            <a:effectLst/>
          </p:spPr>
          <p:txBody>
            <a:bodyPr wrap="none" lIns="0" tIns="0" rIns="0" bIns="0">
              <a:spAutoFit/>
            </a:bodyPr>
            <a:lstStyle/>
            <a:p>
              <a:pPr algn="r">
                <a:spcAft>
                  <a:spcPct val="50000"/>
                </a:spcAft>
                <a:buClr>
                  <a:schemeClr val="accent1"/>
                </a:buClr>
                <a:buSzPct val="100000"/>
                <a:buFont typeface="Wingdings" pitchFamily="2" charset="2"/>
                <a:buNone/>
              </a:pPr>
              <a:r>
                <a:rPr lang="en-AU" b="1"/>
                <a:t>ON</a:t>
              </a:r>
            </a:p>
          </p:txBody>
        </p:sp>
        <p:cxnSp>
          <p:nvCxnSpPr>
            <p:cNvPr id="107" name="AutoShape 31"/>
            <p:cNvCxnSpPr>
              <a:cxnSpLocks noChangeShapeType="1"/>
              <a:stCxn id="106" idx="3"/>
              <a:endCxn id="108" idx="1"/>
            </p:cNvCxnSpPr>
            <p:nvPr/>
          </p:nvCxnSpPr>
          <p:spPr bwMode="auto">
            <a:xfrm>
              <a:off x="1488" y="1623"/>
              <a:ext cx="1152" cy="0"/>
            </a:xfrm>
            <a:prstGeom prst="straightConnector1">
              <a:avLst/>
            </a:prstGeom>
            <a:noFill/>
            <a:ln w="38100">
              <a:solidFill>
                <a:schemeClr val="tx1"/>
              </a:solidFill>
              <a:round/>
              <a:headEnd type="triangle" w="med" len="med"/>
              <a:tailEnd type="triangle" w="med" len="med"/>
            </a:ln>
            <a:effectLst/>
          </p:spPr>
        </p:cxnSp>
        <p:sp>
          <p:nvSpPr>
            <p:cNvPr id="108" name="Text Box 32"/>
            <p:cNvSpPr txBox="1">
              <a:spLocks noChangeArrowheads="1"/>
            </p:cNvSpPr>
            <p:nvPr/>
          </p:nvSpPr>
          <p:spPr bwMode="auto">
            <a:xfrm>
              <a:off x="2640" y="1536"/>
              <a:ext cx="312" cy="173"/>
            </a:xfrm>
            <a:prstGeom prst="rect">
              <a:avLst/>
            </a:prstGeom>
            <a:noFill/>
            <a:ln w="12700">
              <a:noFill/>
              <a:miter lim="800000"/>
              <a:headEnd/>
              <a:tailEnd/>
            </a:ln>
            <a:effectLst/>
          </p:spPr>
          <p:txBody>
            <a:bodyPr wrap="none" lIns="0" tIns="0" rIns="0" bIns="0">
              <a:spAutoFit/>
            </a:bodyPr>
            <a:lstStyle/>
            <a:p>
              <a:pPr>
                <a:spcAft>
                  <a:spcPct val="50000"/>
                </a:spcAft>
                <a:buClr>
                  <a:schemeClr val="accent1"/>
                </a:buClr>
                <a:buSzPct val="100000"/>
                <a:buFont typeface="Wingdings" pitchFamily="2" charset="2"/>
                <a:buNone/>
              </a:pPr>
              <a:r>
                <a:rPr lang="en-AU" b="1"/>
                <a:t>OFF</a:t>
              </a:r>
            </a:p>
          </p:txBody>
        </p:sp>
        <p:sp>
          <p:nvSpPr>
            <p:cNvPr id="109" name="Line 33"/>
            <p:cNvSpPr>
              <a:spLocks noChangeShapeType="1"/>
            </p:cNvSpPr>
            <p:nvPr/>
          </p:nvSpPr>
          <p:spPr bwMode="auto">
            <a:xfrm>
              <a:off x="2064" y="1536"/>
              <a:ext cx="0" cy="173"/>
            </a:xfrm>
            <a:prstGeom prst="line">
              <a:avLst/>
            </a:prstGeom>
            <a:noFill/>
            <a:ln w="12700">
              <a:solidFill>
                <a:schemeClr val="tx1"/>
              </a:solidFill>
              <a:round/>
              <a:headEnd/>
              <a:tailEnd/>
            </a:ln>
            <a:effectLst/>
          </p:spPr>
          <p:txBody>
            <a:bodyPr lIns="0" tIns="0" rIns="0" bIns="0"/>
            <a:lstStyle/>
            <a:p>
              <a:endParaRPr lang="en-CA"/>
            </a:p>
          </p:txBody>
        </p:sp>
        <p:sp>
          <p:nvSpPr>
            <p:cNvPr id="110" name="Line 34"/>
            <p:cNvSpPr>
              <a:spLocks noChangeShapeType="1"/>
            </p:cNvSpPr>
            <p:nvPr/>
          </p:nvSpPr>
          <p:spPr bwMode="auto">
            <a:xfrm>
              <a:off x="1824" y="1536"/>
              <a:ext cx="0" cy="173"/>
            </a:xfrm>
            <a:prstGeom prst="line">
              <a:avLst/>
            </a:prstGeom>
            <a:noFill/>
            <a:ln w="12700">
              <a:solidFill>
                <a:schemeClr val="tx1"/>
              </a:solidFill>
              <a:round/>
              <a:headEnd/>
              <a:tailEnd/>
            </a:ln>
            <a:effectLst/>
          </p:spPr>
          <p:txBody>
            <a:bodyPr lIns="0" tIns="0" rIns="0" bIns="0"/>
            <a:lstStyle/>
            <a:p>
              <a:endParaRPr lang="en-CA"/>
            </a:p>
          </p:txBody>
        </p:sp>
        <p:sp>
          <p:nvSpPr>
            <p:cNvPr id="111" name="Line 35"/>
            <p:cNvSpPr>
              <a:spLocks noChangeShapeType="1"/>
            </p:cNvSpPr>
            <p:nvPr/>
          </p:nvSpPr>
          <p:spPr bwMode="auto">
            <a:xfrm>
              <a:off x="2304" y="1536"/>
              <a:ext cx="0" cy="173"/>
            </a:xfrm>
            <a:prstGeom prst="line">
              <a:avLst/>
            </a:prstGeom>
            <a:noFill/>
            <a:ln w="12700">
              <a:solidFill>
                <a:schemeClr val="tx1"/>
              </a:solidFill>
              <a:round/>
              <a:headEnd/>
              <a:tailEnd/>
            </a:ln>
            <a:effectLst/>
          </p:spPr>
          <p:txBody>
            <a:bodyPr lIns="0" tIns="0" rIns="0" bIns="0"/>
            <a:lstStyle/>
            <a:p>
              <a:endParaRPr lang="en-CA"/>
            </a:p>
          </p:txBody>
        </p:sp>
      </p:grpSp>
      <p:grpSp>
        <p:nvGrpSpPr>
          <p:cNvPr id="112" name="Group 29"/>
          <p:cNvGrpSpPr>
            <a:grpSpLocks/>
          </p:cNvGrpSpPr>
          <p:nvPr/>
        </p:nvGrpSpPr>
        <p:grpSpPr bwMode="auto">
          <a:xfrm>
            <a:off x="762000" y="6202363"/>
            <a:ext cx="2489200" cy="274637"/>
            <a:chOff x="1254" y="1536"/>
            <a:chExt cx="1698" cy="173"/>
          </a:xfrm>
        </p:grpSpPr>
        <p:sp>
          <p:nvSpPr>
            <p:cNvPr id="113" name="Text Box 30"/>
            <p:cNvSpPr txBox="1">
              <a:spLocks noChangeArrowheads="1"/>
            </p:cNvSpPr>
            <p:nvPr/>
          </p:nvSpPr>
          <p:spPr bwMode="auto">
            <a:xfrm>
              <a:off x="1254" y="1536"/>
              <a:ext cx="234" cy="173"/>
            </a:xfrm>
            <a:prstGeom prst="rect">
              <a:avLst/>
            </a:prstGeom>
            <a:noFill/>
            <a:ln w="12700">
              <a:noFill/>
              <a:miter lim="800000"/>
              <a:headEnd/>
              <a:tailEnd/>
            </a:ln>
            <a:effectLst/>
          </p:spPr>
          <p:txBody>
            <a:bodyPr wrap="none" lIns="0" tIns="0" rIns="0" bIns="0">
              <a:spAutoFit/>
            </a:bodyPr>
            <a:lstStyle/>
            <a:p>
              <a:pPr algn="r">
                <a:spcAft>
                  <a:spcPct val="50000"/>
                </a:spcAft>
                <a:buClr>
                  <a:schemeClr val="accent1"/>
                </a:buClr>
                <a:buSzPct val="100000"/>
                <a:buFont typeface="Wingdings" pitchFamily="2" charset="2"/>
                <a:buNone/>
              </a:pPr>
              <a:r>
                <a:rPr lang="en-AU" b="1"/>
                <a:t>ON</a:t>
              </a:r>
            </a:p>
          </p:txBody>
        </p:sp>
        <p:cxnSp>
          <p:nvCxnSpPr>
            <p:cNvPr id="114" name="AutoShape 31"/>
            <p:cNvCxnSpPr>
              <a:cxnSpLocks noChangeShapeType="1"/>
              <a:stCxn id="113" idx="3"/>
              <a:endCxn id="115" idx="1"/>
            </p:cNvCxnSpPr>
            <p:nvPr/>
          </p:nvCxnSpPr>
          <p:spPr bwMode="auto">
            <a:xfrm>
              <a:off x="1488" y="1623"/>
              <a:ext cx="1152" cy="0"/>
            </a:xfrm>
            <a:prstGeom prst="straightConnector1">
              <a:avLst/>
            </a:prstGeom>
            <a:noFill/>
            <a:ln w="38100">
              <a:solidFill>
                <a:schemeClr val="tx1"/>
              </a:solidFill>
              <a:round/>
              <a:headEnd type="triangle" w="med" len="med"/>
              <a:tailEnd type="triangle" w="med" len="med"/>
            </a:ln>
            <a:effectLst/>
          </p:spPr>
        </p:cxnSp>
        <p:sp>
          <p:nvSpPr>
            <p:cNvPr id="115" name="Text Box 32"/>
            <p:cNvSpPr txBox="1">
              <a:spLocks noChangeArrowheads="1"/>
            </p:cNvSpPr>
            <p:nvPr/>
          </p:nvSpPr>
          <p:spPr bwMode="auto">
            <a:xfrm>
              <a:off x="2640" y="1536"/>
              <a:ext cx="312" cy="173"/>
            </a:xfrm>
            <a:prstGeom prst="rect">
              <a:avLst/>
            </a:prstGeom>
            <a:noFill/>
            <a:ln w="12700">
              <a:noFill/>
              <a:miter lim="800000"/>
              <a:headEnd/>
              <a:tailEnd/>
            </a:ln>
            <a:effectLst/>
          </p:spPr>
          <p:txBody>
            <a:bodyPr wrap="none" lIns="0" tIns="0" rIns="0" bIns="0">
              <a:spAutoFit/>
            </a:bodyPr>
            <a:lstStyle/>
            <a:p>
              <a:pPr>
                <a:spcAft>
                  <a:spcPct val="50000"/>
                </a:spcAft>
                <a:buClr>
                  <a:schemeClr val="accent1"/>
                </a:buClr>
                <a:buSzPct val="100000"/>
                <a:buFont typeface="Wingdings" pitchFamily="2" charset="2"/>
                <a:buNone/>
              </a:pPr>
              <a:r>
                <a:rPr lang="en-AU" b="1"/>
                <a:t>OFF</a:t>
              </a:r>
            </a:p>
          </p:txBody>
        </p:sp>
        <p:sp>
          <p:nvSpPr>
            <p:cNvPr id="116" name="Line 33"/>
            <p:cNvSpPr>
              <a:spLocks noChangeShapeType="1"/>
            </p:cNvSpPr>
            <p:nvPr/>
          </p:nvSpPr>
          <p:spPr bwMode="auto">
            <a:xfrm>
              <a:off x="2064" y="1536"/>
              <a:ext cx="0" cy="173"/>
            </a:xfrm>
            <a:prstGeom prst="line">
              <a:avLst/>
            </a:prstGeom>
            <a:noFill/>
            <a:ln w="12700">
              <a:solidFill>
                <a:schemeClr val="tx1"/>
              </a:solidFill>
              <a:round/>
              <a:headEnd/>
              <a:tailEnd/>
            </a:ln>
            <a:effectLst/>
          </p:spPr>
          <p:txBody>
            <a:bodyPr lIns="0" tIns="0" rIns="0" bIns="0"/>
            <a:lstStyle/>
            <a:p>
              <a:endParaRPr lang="en-CA"/>
            </a:p>
          </p:txBody>
        </p:sp>
        <p:sp>
          <p:nvSpPr>
            <p:cNvPr id="117" name="Line 34"/>
            <p:cNvSpPr>
              <a:spLocks noChangeShapeType="1"/>
            </p:cNvSpPr>
            <p:nvPr/>
          </p:nvSpPr>
          <p:spPr bwMode="auto">
            <a:xfrm>
              <a:off x="1824" y="1536"/>
              <a:ext cx="0" cy="173"/>
            </a:xfrm>
            <a:prstGeom prst="line">
              <a:avLst/>
            </a:prstGeom>
            <a:noFill/>
            <a:ln w="12700">
              <a:solidFill>
                <a:schemeClr val="tx1"/>
              </a:solidFill>
              <a:round/>
              <a:headEnd/>
              <a:tailEnd/>
            </a:ln>
            <a:effectLst/>
          </p:spPr>
          <p:txBody>
            <a:bodyPr lIns="0" tIns="0" rIns="0" bIns="0"/>
            <a:lstStyle/>
            <a:p>
              <a:endParaRPr lang="en-CA"/>
            </a:p>
          </p:txBody>
        </p:sp>
        <p:sp>
          <p:nvSpPr>
            <p:cNvPr id="118" name="Line 35"/>
            <p:cNvSpPr>
              <a:spLocks noChangeShapeType="1"/>
            </p:cNvSpPr>
            <p:nvPr/>
          </p:nvSpPr>
          <p:spPr bwMode="auto">
            <a:xfrm>
              <a:off x="2304" y="1536"/>
              <a:ext cx="0" cy="173"/>
            </a:xfrm>
            <a:prstGeom prst="line">
              <a:avLst/>
            </a:prstGeom>
            <a:noFill/>
            <a:ln w="12700">
              <a:solidFill>
                <a:schemeClr val="tx1"/>
              </a:solidFill>
              <a:round/>
              <a:headEnd/>
              <a:tailEnd/>
            </a:ln>
            <a:effectLst/>
          </p:spPr>
          <p:txBody>
            <a:bodyPr lIns="0" tIns="0" rIns="0" bIns="0"/>
            <a:lstStyle/>
            <a:p>
              <a:endParaRPr lang="en-CA"/>
            </a:p>
          </p:txBody>
        </p:sp>
      </p:grpSp>
      <p:sp>
        <p:nvSpPr>
          <p:cNvPr id="120" name="Oval 119"/>
          <p:cNvSpPr/>
          <p:nvPr/>
        </p:nvSpPr>
        <p:spPr>
          <a:xfrm>
            <a:off x="2362200" y="1981200"/>
            <a:ext cx="228600" cy="457200"/>
          </a:xfrm>
          <a:prstGeom prst="ellipse">
            <a:avLst/>
          </a:prstGeom>
          <a:solidFill>
            <a:schemeClr val="tx1">
              <a:lumMod val="50000"/>
              <a:lumOff val="5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1" name="Oval 120"/>
          <p:cNvSpPr/>
          <p:nvPr/>
        </p:nvSpPr>
        <p:spPr>
          <a:xfrm>
            <a:off x="1219200" y="2514600"/>
            <a:ext cx="228600" cy="457200"/>
          </a:xfrm>
          <a:prstGeom prst="ellipse">
            <a:avLst/>
          </a:prstGeom>
          <a:solidFill>
            <a:schemeClr val="tx1">
              <a:lumMod val="50000"/>
              <a:lumOff val="5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Oval 121"/>
          <p:cNvSpPr/>
          <p:nvPr/>
        </p:nvSpPr>
        <p:spPr>
          <a:xfrm>
            <a:off x="1828800" y="2895600"/>
            <a:ext cx="228600" cy="457200"/>
          </a:xfrm>
          <a:prstGeom prst="ellipse">
            <a:avLst/>
          </a:prstGeom>
          <a:solidFill>
            <a:schemeClr val="tx1">
              <a:lumMod val="50000"/>
              <a:lumOff val="5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Oval 122"/>
          <p:cNvSpPr/>
          <p:nvPr/>
        </p:nvSpPr>
        <p:spPr>
          <a:xfrm>
            <a:off x="1447800" y="3429000"/>
            <a:ext cx="228600" cy="457200"/>
          </a:xfrm>
          <a:prstGeom prst="ellipse">
            <a:avLst/>
          </a:prstGeom>
          <a:solidFill>
            <a:schemeClr val="tx1">
              <a:lumMod val="50000"/>
              <a:lumOff val="5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Oval 123"/>
          <p:cNvSpPr/>
          <p:nvPr/>
        </p:nvSpPr>
        <p:spPr>
          <a:xfrm>
            <a:off x="1295400" y="4648200"/>
            <a:ext cx="228600" cy="457200"/>
          </a:xfrm>
          <a:prstGeom prst="ellipse">
            <a:avLst/>
          </a:prstGeom>
          <a:solidFill>
            <a:schemeClr val="tx1">
              <a:lumMod val="50000"/>
              <a:lumOff val="5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Oval 124"/>
          <p:cNvSpPr/>
          <p:nvPr/>
        </p:nvSpPr>
        <p:spPr>
          <a:xfrm>
            <a:off x="2057400" y="5181600"/>
            <a:ext cx="228600" cy="457200"/>
          </a:xfrm>
          <a:prstGeom prst="ellipse">
            <a:avLst/>
          </a:prstGeom>
          <a:solidFill>
            <a:schemeClr val="tx1">
              <a:lumMod val="50000"/>
              <a:lumOff val="5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Oval 125"/>
          <p:cNvSpPr/>
          <p:nvPr/>
        </p:nvSpPr>
        <p:spPr>
          <a:xfrm>
            <a:off x="1600200" y="5638800"/>
            <a:ext cx="228600" cy="457200"/>
          </a:xfrm>
          <a:prstGeom prst="ellipse">
            <a:avLst/>
          </a:prstGeom>
          <a:solidFill>
            <a:schemeClr val="tx1">
              <a:lumMod val="50000"/>
              <a:lumOff val="5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Oval 126"/>
          <p:cNvSpPr/>
          <p:nvPr/>
        </p:nvSpPr>
        <p:spPr>
          <a:xfrm>
            <a:off x="2209800" y="6096000"/>
            <a:ext cx="228600" cy="457200"/>
          </a:xfrm>
          <a:prstGeom prst="ellipse">
            <a:avLst/>
          </a:prstGeom>
          <a:solidFill>
            <a:schemeClr val="tx1">
              <a:lumMod val="50000"/>
              <a:lumOff val="5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最初のリリース</a:t>
            </a:r>
            <a:endParaRPr lang="en-CA" dirty="0"/>
          </a:p>
        </p:txBody>
      </p:sp>
      <p:sp>
        <p:nvSpPr>
          <p:cNvPr id="4" name="Chevron 3"/>
          <p:cNvSpPr/>
          <p:nvPr/>
        </p:nvSpPr>
        <p:spPr>
          <a:xfrm>
            <a:off x="1438276" y="3276600"/>
            <a:ext cx="6172200" cy="68580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 name="Pentagon 4"/>
          <p:cNvSpPr/>
          <p:nvPr/>
        </p:nvSpPr>
        <p:spPr>
          <a:xfrm rot="5400000">
            <a:off x="3267076" y="2971800"/>
            <a:ext cx="838200" cy="228600"/>
          </a:xfrm>
          <a:prstGeom prst="homePlat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Pentagon 6"/>
          <p:cNvSpPr/>
          <p:nvPr/>
        </p:nvSpPr>
        <p:spPr>
          <a:xfrm rot="5400000">
            <a:off x="5248276" y="2971800"/>
            <a:ext cx="838200" cy="228600"/>
          </a:xfrm>
          <a:prstGeom prst="homePlat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Pentagon 8"/>
          <p:cNvSpPr/>
          <p:nvPr/>
        </p:nvSpPr>
        <p:spPr>
          <a:xfrm rot="5400000">
            <a:off x="7229476" y="2971800"/>
            <a:ext cx="838200" cy="228600"/>
          </a:xfrm>
          <a:prstGeom prst="homePlat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6848476" y="1828800"/>
            <a:ext cx="1377651" cy="707886"/>
          </a:xfrm>
          <a:prstGeom prst="rect">
            <a:avLst/>
          </a:prstGeom>
          <a:noFill/>
        </p:spPr>
        <p:txBody>
          <a:bodyPr wrap="none" rtlCol="0">
            <a:spAutoFit/>
          </a:bodyPr>
          <a:lstStyle/>
          <a:p>
            <a:r>
              <a:rPr lang="ja-JP" altLang="en-US" sz="4000" b="1" dirty="0" smtClean="0"/>
              <a:t>出荷</a:t>
            </a:r>
            <a:r>
              <a:rPr lang="en-CA" sz="4000" b="1" dirty="0" smtClean="0"/>
              <a:t>!</a:t>
            </a:r>
            <a:endParaRPr lang="en-CA" sz="4000" b="1" dirty="0"/>
          </a:p>
        </p:txBody>
      </p:sp>
      <p:sp>
        <p:nvSpPr>
          <p:cNvPr id="11" name="TextBox 10"/>
          <p:cNvSpPr txBox="1"/>
          <p:nvPr/>
        </p:nvSpPr>
        <p:spPr>
          <a:xfrm>
            <a:off x="1438276" y="2667000"/>
            <a:ext cx="902811" cy="523220"/>
          </a:xfrm>
          <a:prstGeom prst="rect">
            <a:avLst/>
          </a:prstGeom>
          <a:noFill/>
        </p:spPr>
        <p:txBody>
          <a:bodyPr wrap="none" rtlCol="0">
            <a:spAutoFit/>
          </a:bodyPr>
          <a:lstStyle/>
          <a:p>
            <a:r>
              <a:rPr lang="ja-JP" altLang="en-US" sz="2800" dirty="0" smtClean="0"/>
              <a:t>構築</a:t>
            </a:r>
            <a:endParaRPr lang="en-CA" sz="2800" dirty="0"/>
          </a:p>
        </p:txBody>
      </p:sp>
      <p:sp>
        <p:nvSpPr>
          <p:cNvPr id="12" name="TextBox 11"/>
          <p:cNvSpPr txBox="1"/>
          <p:nvPr/>
        </p:nvSpPr>
        <p:spPr>
          <a:xfrm>
            <a:off x="4257031" y="2667000"/>
            <a:ext cx="762645" cy="523220"/>
          </a:xfrm>
          <a:prstGeom prst="rect">
            <a:avLst/>
          </a:prstGeom>
          <a:noFill/>
        </p:spPr>
        <p:txBody>
          <a:bodyPr wrap="none" rtlCol="0">
            <a:spAutoFit/>
          </a:bodyPr>
          <a:lstStyle/>
          <a:p>
            <a:r>
              <a:rPr lang="en-CA" sz="2800" dirty="0" smtClean="0"/>
              <a:t>UAT</a:t>
            </a:r>
            <a:endParaRPr lang="en-CA" sz="2800" dirty="0"/>
          </a:p>
        </p:txBody>
      </p:sp>
      <p:sp>
        <p:nvSpPr>
          <p:cNvPr id="13" name="TextBox 12"/>
          <p:cNvSpPr txBox="1"/>
          <p:nvPr/>
        </p:nvSpPr>
        <p:spPr>
          <a:xfrm>
            <a:off x="5943600" y="2667000"/>
            <a:ext cx="2044149" cy="523220"/>
          </a:xfrm>
          <a:prstGeom prst="rect">
            <a:avLst/>
          </a:prstGeom>
          <a:noFill/>
        </p:spPr>
        <p:txBody>
          <a:bodyPr wrap="none" rtlCol="0">
            <a:spAutoFit/>
          </a:bodyPr>
          <a:lstStyle/>
          <a:p>
            <a:r>
              <a:rPr lang="ja-JP" altLang="en-US" sz="2800" dirty="0" smtClean="0"/>
              <a:t>トレーニング</a:t>
            </a:r>
            <a:endParaRPr lang="en-CA" sz="2800" dirty="0"/>
          </a:p>
        </p:txBody>
      </p:sp>
      <p:sp>
        <p:nvSpPr>
          <p:cNvPr id="14" name="TextBox 13"/>
          <p:cNvSpPr txBox="1"/>
          <p:nvPr/>
        </p:nvSpPr>
        <p:spPr>
          <a:xfrm>
            <a:off x="1819276" y="3352800"/>
            <a:ext cx="1183687" cy="523220"/>
          </a:xfrm>
          <a:prstGeom prst="rect">
            <a:avLst/>
          </a:prstGeom>
          <a:noFill/>
        </p:spPr>
        <p:txBody>
          <a:bodyPr wrap="none" rtlCol="0">
            <a:spAutoFit/>
          </a:bodyPr>
          <a:lstStyle/>
          <a:p>
            <a:r>
              <a:rPr lang="en-CA" sz="2800" dirty="0" smtClean="0">
                <a:solidFill>
                  <a:schemeClr val="bg1"/>
                </a:solidFill>
              </a:rPr>
              <a:t>~3</a:t>
            </a:r>
            <a:r>
              <a:rPr lang="ja-JP" altLang="en-US" sz="2800" dirty="0" smtClean="0">
                <a:solidFill>
                  <a:schemeClr val="bg1"/>
                </a:solidFill>
              </a:rPr>
              <a:t>ヶ月</a:t>
            </a:r>
            <a:endParaRPr lang="en-CA" sz="2800" dirty="0">
              <a:solidFill>
                <a:schemeClr val="bg1"/>
              </a:solidFill>
            </a:endParaRPr>
          </a:p>
        </p:txBody>
      </p:sp>
      <p:sp>
        <p:nvSpPr>
          <p:cNvPr id="15" name="TextBox 14"/>
          <p:cNvSpPr txBox="1"/>
          <p:nvPr/>
        </p:nvSpPr>
        <p:spPr>
          <a:xfrm>
            <a:off x="4144975" y="3352800"/>
            <a:ext cx="1247156" cy="523220"/>
          </a:xfrm>
          <a:prstGeom prst="rect">
            <a:avLst/>
          </a:prstGeom>
          <a:noFill/>
        </p:spPr>
        <p:txBody>
          <a:bodyPr wrap="none" rtlCol="0">
            <a:spAutoFit/>
          </a:bodyPr>
          <a:lstStyle/>
          <a:p>
            <a:r>
              <a:rPr lang="en-CA" sz="2800" dirty="0" smtClean="0">
                <a:solidFill>
                  <a:schemeClr val="bg1"/>
                </a:solidFill>
              </a:rPr>
              <a:t> 1 </a:t>
            </a:r>
            <a:r>
              <a:rPr lang="ja-JP" altLang="en-US" sz="2800" dirty="0" smtClean="0">
                <a:solidFill>
                  <a:schemeClr val="bg1"/>
                </a:solidFill>
              </a:rPr>
              <a:t>週間</a:t>
            </a:r>
            <a:endParaRPr lang="en-CA" sz="2800" dirty="0">
              <a:solidFill>
                <a:schemeClr val="bg1"/>
              </a:solidFill>
            </a:endParaRPr>
          </a:p>
        </p:txBody>
      </p:sp>
      <p:sp>
        <p:nvSpPr>
          <p:cNvPr id="16" name="TextBox 15"/>
          <p:cNvSpPr txBox="1"/>
          <p:nvPr/>
        </p:nvSpPr>
        <p:spPr>
          <a:xfrm>
            <a:off x="6126175" y="3352800"/>
            <a:ext cx="1247156" cy="523220"/>
          </a:xfrm>
          <a:prstGeom prst="rect">
            <a:avLst/>
          </a:prstGeom>
          <a:noFill/>
        </p:spPr>
        <p:txBody>
          <a:bodyPr wrap="none" rtlCol="0">
            <a:spAutoFit/>
          </a:bodyPr>
          <a:lstStyle/>
          <a:p>
            <a:r>
              <a:rPr lang="en-CA" sz="2800" dirty="0" smtClean="0">
                <a:solidFill>
                  <a:schemeClr val="bg1"/>
                </a:solidFill>
              </a:rPr>
              <a:t> 1 </a:t>
            </a:r>
            <a:r>
              <a:rPr lang="ja-JP" altLang="en-US" sz="2800" dirty="0" smtClean="0">
                <a:solidFill>
                  <a:schemeClr val="bg1"/>
                </a:solidFill>
              </a:rPr>
              <a:t>週間</a:t>
            </a:r>
            <a:endParaRPr lang="en-CA" sz="2800" dirty="0">
              <a:solidFill>
                <a:schemeClr val="bg1"/>
              </a:solidFill>
            </a:endParaRPr>
          </a:p>
        </p:txBody>
      </p:sp>
      <p:sp>
        <p:nvSpPr>
          <p:cNvPr id="18" name="TextBox 17"/>
          <p:cNvSpPr txBox="1"/>
          <p:nvPr/>
        </p:nvSpPr>
        <p:spPr>
          <a:xfrm>
            <a:off x="1383190" y="4114800"/>
            <a:ext cx="5064808" cy="707886"/>
          </a:xfrm>
          <a:prstGeom prst="rect">
            <a:avLst/>
          </a:prstGeom>
          <a:noFill/>
        </p:spPr>
        <p:txBody>
          <a:bodyPr wrap="none" rtlCol="0">
            <a:spAutoFit/>
          </a:bodyPr>
          <a:lstStyle/>
          <a:p>
            <a:r>
              <a:rPr lang="en-CA" sz="4000" dirty="0" smtClean="0">
                <a:latin typeface="Calibri Bold" pitchFamily="34" charset="0"/>
                <a:cs typeface="Calibri Bold" pitchFamily="34" charset="0"/>
              </a:rPr>
              <a:t>3 </a:t>
            </a:r>
            <a:r>
              <a:rPr lang="ja-JP" altLang="en-US" sz="4000" dirty="0" smtClean="0">
                <a:latin typeface="Calibri Bold" pitchFamily="34" charset="0"/>
                <a:cs typeface="Calibri Bold" pitchFamily="34" charset="0"/>
              </a:rPr>
              <a:t>人</a:t>
            </a:r>
            <a:r>
              <a:rPr lang="en-CA" sz="4000" dirty="0" smtClean="0">
                <a:latin typeface="Calibri Bold" pitchFamily="34" charset="0"/>
                <a:cs typeface="Calibri Bold" pitchFamily="34" charset="0"/>
              </a:rPr>
              <a:t>, 3.5</a:t>
            </a:r>
            <a:r>
              <a:rPr lang="ja-JP" altLang="en-US" sz="4000" dirty="0" smtClean="0">
                <a:latin typeface="Calibri Bold" pitchFamily="34" charset="0"/>
                <a:cs typeface="Calibri Bold" pitchFamily="34" charset="0"/>
              </a:rPr>
              <a:t>ヶ月</a:t>
            </a:r>
            <a:r>
              <a:rPr lang="en-CA" sz="4000" dirty="0" smtClean="0">
                <a:latin typeface="Calibri Bold" pitchFamily="34" charset="0"/>
                <a:cs typeface="Calibri Bold" pitchFamily="34" charset="0"/>
              </a:rPr>
              <a:t>, 250K</a:t>
            </a:r>
            <a:r>
              <a:rPr lang="ja-JP" altLang="en-US" sz="4000" dirty="0" smtClean="0">
                <a:latin typeface="Calibri Bold" pitchFamily="34" charset="0"/>
                <a:cs typeface="Calibri Bold" pitchFamily="34" charset="0"/>
              </a:rPr>
              <a:t>ドル</a:t>
            </a:r>
            <a:endParaRPr lang="en-CA" sz="4000" dirty="0">
              <a:latin typeface="Calibri Bold" pitchFamily="34" charset="0"/>
              <a:cs typeface="Calibri Bold" pitchFamily="34" charset="0"/>
            </a:endParaRPr>
          </a:p>
        </p:txBody>
      </p:sp>
      <p:pic>
        <p:nvPicPr>
          <p:cNvPr id="17" name="Picture 1"/>
          <p:cNvPicPr>
            <a:picLocks noChangeAspect="1" noChangeArrowheads="1"/>
          </p:cNvPicPr>
          <p:nvPr/>
        </p:nvPicPr>
        <p:blipFill>
          <a:blip r:embed="rId3" cstate="print"/>
          <a:srcRect/>
          <a:stretch>
            <a:fillRect/>
          </a:stretch>
        </p:blipFill>
        <p:spPr bwMode="auto">
          <a:xfrm>
            <a:off x="228600" y="3198813"/>
            <a:ext cx="1066800" cy="839787"/>
          </a:xfrm>
          <a:prstGeom prst="rect">
            <a:avLst/>
          </a:prstGeom>
          <a:noFill/>
          <a:ln w="12700" cap="flat">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詳しくは</a:t>
            </a:r>
            <a:r>
              <a:rPr lang="en-US" altLang="ja-JP" dirty="0" smtClean="0"/>
              <a:t>…</a:t>
            </a:r>
            <a:endParaRPr lang="en-CA" dirty="0"/>
          </a:p>
        </p:txBody>
      </p:sp>
      <p:sp>
        <p:nvSpPr>
          <p:cNvPr id="3" name="Content Placeholder 2"/>
          <p:cNvSpPr>
            <a:spLocks noGrp="1"/>
          </p:cNvSpPr>
          <p:nvPr>
            <p:ph idx="1"/>
          </p:nvPr>
        </p:nvSpPr>
        <p:spPr/>
        <p:txBody>
          <a:bodyPr/>
          <a:lstStyle/>
          <a:p>
            <a:r>
              <a:rPr lang="en-CA" dirty="0" smtClean="0">
                <a:hlinkClick r:id="rId3"/>
              </a:rPr>
              <a:t>http://agilewarrior.wordpress.com</a:t>
            </a:r>
            <a:endParaRPr lang="en-CA" dirty="0" smtClean="0"/>
          </a:p>
          <a:p>
            <a:r>
              <a:rPr lang="ja-JP" altLang="en-US" dirty="0" smtClean="0"/>
              <a:t>本買ってね</a:t>
            </a:r>
            <a:r>
              <a:rPr lang="en-CA" dirty="0" smtClean="0"/>
              <a:t>!</a:t>
            </a:r>
          </a:p>
          <a:p>
            <a:endParaRPr lang="en-CA" dirty="0" smtClean="0"/>
          </a:p>
          <a:p>
            <a:r>
              <a:rPr lang="en-CA" dirty="0" smtClean="0"/>
              <a:t>Twitter:</a:t>
            </a:r>
          </a:p>
          <a:p>
            <a:pPr lvl="1"/>
            <a:r>
              <a:rPr lang="en-CA" dirty="0" smtClean="0"/>
              <a:t>@</a:t>
            </a:r>
            <a:r>
              <a:rPr lang="en-CA" dirty="0" err="1" smtClean="0"/>
              <a:t>jrasmusson</a:t>
            </a:r>
            <a:endParaRPr lang="en-CA" dirty="0"/>
          </a:p>
        </p:txBody>
      </p:sp>
      <p:pic>
        <p:nvPicPr>
          <p:cNvPr id="4" name="Picture 3"/>
          <p:cNvPicPr>
            <a:picLocks noChangeAspect="1" noChangeArrowheads="1"/>
          </p:cNvPicPr>
          <p:nvPr/>
        </p:nvPicPr>
        <p:blipFill>
          <a:blip r:embed="rId4" cstate="print"/>
          <a:srcRect/>
          <a:stretch>
            <a:fillRect/>
          </a:stretch>
        </p:blipFill>
        <p:spPr bwMode="auto">
          <a:xfrm>
            <a:off x="4343400" y="2451100"/>
            <a:ext cx="2946400" cy="3797300"/>
          </a:xfrm>
          <a:prstGeom prst="rect">
            <a:avLst/>
          </a:prstGeom>
          <a:noFill/>
          <a:ln w="12700" cap="flat">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日本語訳者</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err="1" smtClean="0"/>
              <a:t>Ryuzee</a:t>
            </a:r>
            <a:endParaRPr kumimoji="1" lang="en-US" altLang="ja-JP" dirty="0" smtClean="0"/>
          </a:p>
          <a:p>
            <a:r>
              <a:rPr kumimoji="1" lang="ja-JP" altLang="en-US" dirty="0" smtClean="0"/>
              <a:t>日本語に問題があれば</a:t>
            </a:r>
            <a:r>
              <a:rPr kumimoji="1" lang="en-US" altLang="ja-JP" dirty="0" smtClean="0"/>
              <a:t>@</a:t>
            </a:r>
            <a:r>
              <a:rPr kumimoji="1" lang="en-US" altLang="ja-JP" dirty="0" err="1" smtClean="0"/>
              <a:t>Ryuzee</a:t>
            </a:r>
            <a:r>
              <a:rPr kumimoji="1" lang="ja-JP" altLang="en-US" dirty="0" smtClean="0"/>
              <a:t>まで</a:t>
            </a:r>
            <a:endParaRPr kumimoji="1" lang="en-US" altLang="ja-JP" dirty="0" smtClean="0"/>
          </a:p>
          <a:p>
            <a:r>
              <a:rPr kumimoji="1" lang="ja-JP" altLang="en-US" dirty="0" smtClean="0"/>
              <a:t>日本語版の著作権はオリジナルに準じて</a:t>
            </a:r>
            <a:r>
              <a:rPr kumimoji="1" lang="en-US" altLang="ja-JP" dirty="0" smtClean="0"/>
              <a:t>CC-BY</a:t>
            </a:r>
            <a:r>
              <a:rPr kumimoji="1" lang="ja-JP" altLang="en-US" dirty="0" smtClean="0"/>
              <a:t>です</a:t>
            </a:r>
            <a:endParaRPr kumimoji="1" lang="ja-JP" altLang="en-US" dirty="0"/>
          </a:p>
        </p:txBody>
      </p:sp>
    </p:spTree>
    <p:extLst>
      <p:ext uri="{BB962C8B-B14F-4D97-AF65-F5344CB8AC3E}">
        <p14:creationId xmlns:p14="http://schemas.microsoft.com/office/powerpoint/2010/main" val="22179545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1394</TotalTime>
  <Words>1258</Words>
  <Application>Microsoft Macintosh PowerPoint</Application>
  <PresentationFormat>画面に合わせる (4:3)</PresentationFormat>
  <Paragraphs>170</Paragraphs>
  <Slides>15</Slides>
  <Notes>14</Notes>
  <HiddenSlides>0</HiddenSlides>
  <MMClips>0</MMClip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Office Theme</vt:lpstr>
      <vt:lpstr>アジャイル インセプション デッキ</vt:lpstr>
      <vt:lpstr>&lt;あなたのプロジェクトの名前&gt;</vt:lpstr>
      <vt:lpstr>なぜあなたはここにいるのか?</vt:lpstr>
      <vt:lpstr>エレベーターピッチ</vt:lpstr>
      <vt:lpstr>プロダクトボックス(外箱)</vt:lpstr>
      <vt:lpstr>やらないことリスト</vt:lpstr>
      <vt:lpstr>あなたのプロジェクトコミュニティ</vt:lpstr>
      <vt:lpstr>テクニカルソリューション</vt:lpstr>
      <vt:lpstr>夜も眠れないようなこと</vt:lpstr>
      <vt:lpstr>Aチーム</vt:lpstr>
      <vt:lpstr>どのくらい大きいのか？</vt:lpstr>
      <vt:lpstr>トレードオフ　スライダー</vt:lpstr>
      <vt:lpstr>最初のリリース</vt:lpstr>
      <vt:lpstr>詳しくは…</vt:lpstr>
      <vt:lpstr>日本語訳者</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&lt;Project name&gt;</dc:title>
  <dc:creator>Jonathan Rasmusson</dc:creator>
  <cp:lastModifiedBy>YOSHIBA RYUTARO</cp:lastModifiedBy>
  <cp:revision>72</cp:revision>
  <dcterms:created xsi:type="dcterms:W3CDTF">2006-08-16T00:00:00Z</dcterms:created>
  <dcterms:modified xsi:type="dcterms:W3CDTF">2011-05-27T20:35:28Z</dcterms:modified>
</cp:coreProperties>
</file>